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3" r:id="rId4"/>
  </p:sldMasterIdLst>
  <p:notesMasterIdLst>
    <p:notesMasterId r:id="rId30"/>
  </p:notesMasterIdLst>
  <p:sldIdLst>
    <p:sldId id="256" r:id="rId5"/>
    <p:sldId id="406" r:id="rId6"/>
    <p:sldId id="407" r:id="rId7"/>
    <p:sldId id="408" r:id="rId8"/>
    <p:sldId id="273" r:id="rId9"/>
    <p:sldId id="381" r:id="rId10"/>
    <p:sldId id="276" r:id="rId11"/>
    <p:sldId id="267" r:id="rId12"/>
    <p:sldId id="269" r:id="rId13"/>
    <p:sldId id="404" r:id="rId14"/>
    <p:sldId id="268" r:id="rId15"/>
    <p:sldId id="280" r:id="rId16"/>
    <p:sldId id="279" r:id="rId17"/>
    <p:sldId id="405" r:id="rId18"/>
    <p:sldId id="281" r:id="rId19"/>
    <p:sldId id="283" r:id="rId20"/>
    <p:sldId id="285" r:id="rId21"/>
    <p:sldId id="310" r:id="rId22"/>
    <p:sldId id="374" r:id="rId23"/>
    <p:sldId id="384" r:id="rId24"/>
    <p:sldId id="375" r:id="rId25"/>
    <p:sldId id="385" r:id="rId26"/>
    <p:sldId id="398" r:id="rId27"/>
    <p:sldId id="399" r:id="rId28"/>
    <p:sldId id="311" r:id="rId29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2BC072F-CB87-5B48-9150-9590AD486EDD}">
          <p14:sldIdLst>
            <p14:sldId id="256"/>
            <p14:sldId id="406"/>
            <p14:sldId id="407"/>
            <p14:sldId id="408"/>
            <p14:sldId id="273"/>
            <p14:sldId id="381"/>
            <p14:sldId id="276"/>
            <p14:sldId id="267"/>
            <p14:sldId id="269"/>
            <p14:sldId id="404"/>
            <p14:sldId id="268"/>
            <p14:sldId id="280"/>
            <p14:sldId id="279"/>
            <p14:sldId id="405"/>
            <p14:sldId id="281"/>
            <p14:sldId id="283"/>
            <p14:sldId id="285"/>
            <p14:sldId id="310"/>
            <p14:sldId id="374"/>
            <p14:sldId id="384"/>
            <p14:sldId id="375"/>
            <p14:sldId id="385"/>
            <p14:sldId id="398"/>
            <p14:sldId id="39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orient="horz" pos="345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78DF25-DEAC-A0A6-8CD1-0D837705E74B}" name="Endler Christine" initials="CE" userId="S::Christine.Endler@ti8m.ch::1e3bb55e-88ba-4530-9212-e85921c11083" providerId="AD"/>
  <p188:author id="{0B497A43-CEB0-06B0-5CD8-184349ACD66C}" name="Wild Pascal" initials="PW" userId="S::Pascal.Wild@ti8m.ch::c83710de-6eab-4a9c-b0a9-8ff0303b29c4" providerId="AD"/>
  <p188:author id="{BD183581-70E9-93FC-E147-61DDAE5AECA4}" name="Liechti Mathias" initials="ML" userId="S::Mathias.Liechti@ti8m.ch::f233c784-7952-4dc0-823d-836c0ce23ebc" providerId="AD"/>
  <p188:author id="{6B9650BE-A17D-0127-22DF-8DB2027456C8}" name="Baumann Simon" initials="BS" userId="S::simon.baumann@ti8m.ch::56a40579-97a9-4018-99af-58879d6a588c" providerId="AD"/>
  <p188:author id="{DB09A1EC-A45D-2F45-8B0F-B4125210E9B7}" name="Endler Christine" initials="EC" userId="S::christine.endler@ti8m.ch::1e3bb55e-88ba-4530-9212-e85921c110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FF"/>
    <a:srgbClr val="ECECEC"/>
    <a:srgbClr val="7F9AAE"/>
    <a:srgbClr val="7FEBEB"/>
    <a:srgbClr val="00E6C8"/>
    <a:srgbClr val="F2F5F7"/>
    <a:srgbClr val="D8E0E6"/>
    <a:srgbClr val="E5EAEF"/>
    <a:srgbClr val="F2F4F7"/>
    <a:srgbClr val="935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1AFE9-3737-4979-E639-C6A0E2839402}" v="9" dt="2025-03-04T12:33:44.768"/>
    <p1510:client id="{3DA2B7D5-7277-4F3E-97C4-091BB06D2FD8}" v="3705" dt="2025-03-04T10:33:13.779"/>
    <p1510:client id="{BE730E0C-5B73-8043-B2E3-C886E9D27B89}" v="61" dt="2025-03-04T08:39:43.468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7"/>
    <p:restoredTop sz="94602"/>
  </p:normalViewPr>
  <p:slideViewPr>
    <p:cSldViewPr snapToGrid="0">
      <p:cViewPr>
        <p:scale>
          <a:sx n="75" d="100"/>
          <a:sy n="75" d="100"/>
        </p:scale>
        <p:origin x="1746" y="1068"/>
      </p:cViewPr>
      <p:guideLst>
        <p:guide orient="horz" pos="1457"/>
        <p:guide pos="665"/>
        <p:guide orient="horz" pos="34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D134D-84BD-614C-BD97-711578ECC595}" type="datetimeFigureOut">
              <a:rPr lang="de-CH" smtClean="0"/>
              <a:t>04.03.2025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2CD4-B1D9-5F43-A3A8-F72B42FCCB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214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39" name="Google Shape;5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704" name="Google Shape;70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804" name="Google Shape;80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87" name="Google Shape;118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BD11D468-42F1-4EAC-F552-0A3077F5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23C5A7F-A2BF-A7B9-BC6C-1D4256C80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B6282776-8937-9088-32E6-B6A3CEBD2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92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D303803F-996B-A943-AF76-0422206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CE930E91-B17C-F984-878A-83F6D153A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C8765C1C-A5BD-481B-FBEB-5A9F6DF32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0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54D9B7A-7FE4-CE00-7A28-2B5E2196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2E22BFE6-1B77-4911-0C92-5DA9800BC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00DE758B-C69E-C935-13F9-66F761BED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36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07EAA84E-DFCA-8DE9-A66A-7D0A4478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01EF40FB-629B-FDBF-6409-17B997ACD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2CCC411E-C511-C3FF-A672-80DC0E6DB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52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>
          <a:extLst>
            <a:ext uri="{FF2B5EF4-FFF2-40B4-BE49-F238E27FC236}">
              <a16:creationId xmlns:a16="http://schemas.microsoft.com/office/drawing/2014/main" id="{6DF84F70-FCC9-0702-C58E-F77946DA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6:notes">
            <a:extLst>
              <a:ext uri="{FF2B5EF4-FFF2-40B4-BE49-F238E27FC236}">
                <a16:creationId xmlns:a16="http://schemas.microsoft.com/office/drawing/2014/main" id="{7B62B2FA-C05F-6FB6-D3C6-D549311DC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96:notes">
            <a:extLst>
              <a:ext uri="{FF2B5EF4-FFF2-40B4-BE49-F238E27FC236}">
                <a16:creationId xmlns:a16="http://schemas.microsoft.com/office/drawing/2014/main" id="{E2CFC0F0-D2BA-FA85-06B6-9AF8B66DE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94" name="Google Shape;11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05" name="Google Shape;60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39" name="Google Shape;3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23" name="Google Shape;4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92"/>
              </a:buClr>
              <a:buSzPts val="1800"/>
              <a:buFont typeface="Quattrocento Sans"/>
              <a:buNone/>
            </a:pPr>
            <a:r>
              <a:rPr lang="en-US" sz="11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Name Resolution component for  service discovery: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mDNS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Kubernetes DNS, </a:t>
            </a:r>
            <a:r>
              <a:rPr lang="en-US" sz="900" i="0" u="none" strike="noStrike" cap="none" dirty="0" err="1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Hashicorp</a:t>
            </a:r>
            <a:r>
              <a:rPr lang="en-US" sz="900" i="0" u="none" strike="noStrike" cap="none" dirty="0">
                <a:solidFill>
                  <a:srgbClr val="202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Consul</a:t>
            </a:r>
            <a:endParaRPr sz="800" dirty="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8" name="Google Shape;69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34" Type="http://schemas.openxmlformats.org/officeDocument/2006/relationships/image" Target="../media/image4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40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image" Target="../media/image4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1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40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076675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2322000"/>
            <a:ext cx="3420000" cy="38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4A8B7A0-71DB-1875-3CF6-642695836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48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5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1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95663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1BA462C-F373-D158-6122-B6AD4D039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A457B50-FEA1-304C-978F-5E4FE4B3D53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D14584-6785-296A-8EA5-8CBDBCFF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2383BBAF-BD0B-6B6A-7EDF-6D911403041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806249" y="3488109"/>
            <a:ext cx="2520000" cy="261149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1pPr>
            <a:lvl2pPr marL="191995" indent="0">
              <a:lnSpc>
                <a:spcPct val="120000"/>
              </a:lnSpc>
              <a:spcAft>
                <a:spcPts val="600"/>
              </a:spcAft>
              <a:buFontTx/>
              <a:buNone/>
              <a:defRPr sz="12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453FD60-C268-8274-890F-5C35059371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532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FE01008C-BEFA-4ABD-D6CB-C4003D88D9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97336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8EBD637C-38AA-93B0-051D-104D8355EC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07584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E7F8BB85-6D50-E252-540A-D6A845F0D95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09595" y="2701925"/>
            <a:ext cx="576000" cy="576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622E5994-5705-5B52-FA26-27E1F6B1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65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4" y="3054633"/>
            <a:ext cx="5040001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692150"/>
            <a:ext cx="5400675" cy="543718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8228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75" y="3054633"/>
            <a:ext cx="5040000" cy="307470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43608"/>
            <a:ext cx="5400675" cy="5085729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6675" y="1815370"/>
            <a:ext cx="5040000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 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35C2648-C678-BDAE-7A80-9CC580C3A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8C2683C-5AF8-7FEC-DAB1-D976B4E10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092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 + 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DCD148-C989-912A-0408-25E71E8D0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510813"/>
            <a:ext cx="5940000" cy="199415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191995" indent="0">
              <a:buFontTx/>
              <a:buNone/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3" y="692150"/>
            <a:ext cx="4068762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3B8B1C-FDF3-8413-1496-003A6F9A2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079631"/>
            <a:ext cx="6478473" cy="10188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5DCE8-9C32-AF08-F1FA-4ECBAC68F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99111" y="4685415"/>
            <a:ext cx="2610000" cy="1443924"/>
          </a:xfrm>
          <a:solidFill>
            <a:schemeClr val="accent5"/>
          </a:solidFill>
        </p:spPr>
        <p:txBody>
          <a:bodyPr lIns="144000" tIns="144000" rIns="144000" b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6BD4E9A-C3C3-61F8-2904-96282A55C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B1A38EE-2E35-BDA0-4C6E-422A8382B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E06C5B-420B-CEFE-00D4-DF133C34B76D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4380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2164080"/>
            <a:ext cx="7741602" cy="396525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211074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669230-23E6-2550-0D42-6A6EA37B0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3745FEE2-A480-D2C7-E0B0-0E3B73199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4EA537-E8C3-7BF6-C9C4-347660630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686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7695601-D28A-3D60-9B0B-86AF7DC1BC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58" y="1409700"/>
            <a:ext cx="7741602" cy="471963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9F61E35-5945-572D-C680-91B89CA0E2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7C4D4C2-4967-508D-CCBD-74BE7110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338" y="1363980"/>
            <a:ext cx="2694304" cy="917258"/>
          </a:xfrm>
        </p:spPr>
        <p:txBody>
          <a:bodyPr rIns="144000"/>
          <a:lstStyle>
            <a:lvl1pPr marL="171450" indent="-171450">
              <a:lnSpc>
                <a:spcPct val="130000"/>
              </a:lnSpc>
              <a:spcAft>
                <a:spcPts val="800"/>
              </a:spcAft>
              <a:buFont typeface="Symbol" pitchFamily="2" charset="2"/>
              <a:buChar char="-"/>
              <a:defRPr sz="1000"/>
            </a:lvl1pPr>
            <a:lvl2pPr marL="191995" indent="0">
              <a:buFontTx/>
              <a:buNone/>
              <a:defRPr sz="800"/>
            </a:lvl2pPr>
            <a:lvl3pPr marL="550800" indent="0">
              <a:buFontTx/>
              <a:buNone/>
              <a:defRPr sz="800"/>
            </a:lvl3pPr>
            <a:lvl4pPr marL="1247933" indent="0">
              <a:buFontTx/>
              <a:buNone/>
              <a:defRPr sz="800"/>
            </a:lvl4pPr>
            <a:lvl5pPr marL="1919904" indent="0">
              <a:buFontTx/>
              <a:buNone/>
              <a:defRPr sz="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1D0E987-C624-9B2B-CA39-B51466DC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25C4D277-DCCA-82E9-E3D9-AE5DE9EE0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730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big (32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04DC4A87-C79B-6C6B-AC3B-2BBCE421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3FB0FCAF-29FA-B770-976D-A22BC402AD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E24632FA-7D08-3335-E2D5-7C61FA190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C2450CB-27E7-06CC-7095-1A2A66E76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60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mall (24p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CF7E04E4-63E9-75C6-D6A1-B1171510B0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B2F66-85CB-6D7A-675C-2617D4CE4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04CE1D8-AA07-A77E-5AAD-443B0C698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5604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7B91A492-937A-BEF6-3081-35C0CE7A647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94799" y="2133600"/>
            <a:ext cx="9433451" cy="3995738"/>
          </a:xfrm>
        </p:spPr>
        <p:txBody>
          <a:bodyPr lIns="144000" tIns="72000" rIns="144000" bIns="72000"/>
          <a:lstStyle>
            <a:lvl1pPr marL="0" indent="0">
              <a:buNone/>
              <a:defRPr sz="1200"/>
            </a:lvl1pPr>
          </a:lstStyle>
          <a:p>
            <a:r>
              <a:rPr lang="de-DE"/>
              <a:t>Tabelle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9280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2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95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+ Tablefor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0DE21FC-D737-323A-0EE3-16E5E381C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943292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Tabellen-Design </a:t>
            </a:r>
            <a:r>
              <a:rPr lang="de-DE" err="1"/>
              <a:t>copy+paste</a:t>
            </a:r>
            <a:r>
              <a:rPr lang="de-DE"/>
              <a:t> – individuell anpassen</a:t>
            </a:r>
            <a:endParaRPr lang="de-CH"/>
          </a:p>
        </p:txBody>
      </p:sp>
      <p:sp>
        <p:nvSpPr>
          <p:cNvPr id="2" name="Fußzeilenplatzhalter 9">
            <a:extLst>
              <a:ext uri="{FF2B5EF4-FFF2-40B4-BE49-F238E27FC236}">
                <a16:creationId xmlns:a16="http://schemas.microsoft.com/office/drawing/2014/main" id="{583DDF23-9E39-F586-884E-833B28AC1A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4800" y="537198"/>
            <a:ext cx="5401200" cy="197455"/>
          </a:xfrm>
        </p:spPr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746C5-C966-E0E1-7190-5198DB7D9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17ED0B-A98C-BEDA-384F-0557664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graphicFrame>
        <p:nvGraphicFramePr>
          <p:cNvPr id="3" name="Inhaltsplatzhalter 6">
            <a:extLst>
              <a:ext uri="{FF2B5EF4-FFF2-40B4-BE49-F238E27FC236}">
                <a16:creationId xmlns:a16="http://schemas.microsoft.com/office/drawing/2014/main" id="{D3AA1A0A-7B20-DA1B-813A-7C5130A6079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684966223"/>
              </p:ext>
            </p:extLst>
          </p:nvPr>
        </p:nvGraphicFramePr>
        <p:xfrm>
          <a:off x="695325" y="2133600"/>
          <a:ext cx="10801350" cy="25404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9792">
                  <a:extLst>
                    <a:ext uri="{9D8B030D-6E8A-4147-A177-3AD203B41FA5}">
                      <a16:colId xmlns:a16="http://schemas.microsoft.com/office/drawing/2014/main" val="3642336966"/>
                    </a:ext>
                  </a:extLst>
                </a:gridCol>
                <a:gridCol w="4055854">
                  <a:extLst>
                    <a:ext uri="{9D8B030D-6E8A-4147-A177-3AD203B41FA5}">
                      <a16:colId xmlns:a16="http://schemas.microsoft.com/office/drawing/2014/main" val="1601548076"/>
                    </a:ext>
                  </a:extLst>
                </a:gridCol>
                <a:gridCol w="96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Rolle 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Tätigkeit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PT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Tagessatz in CHF</a:t>
                      </a:r>
                      <a:endParaRPr lang="de-CH" sz="14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400" b="0">
                          <a:solidFill>
                            <a:schemeClr val="bg1"/>
                          </a:solidFill>
                          <a:latin typeface="+mj-lt"/>
                        </a:rPr>
                        <a:t>Kosten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515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64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75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77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66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>
                          <a:latin typeface="+mj-lt"/>
                        </a:rPr>
                        <a:t>Musterrolle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de-CH" sz="1200"/>
                        <a:t>Beschreibung der Tätigkeit in mehreren Zeilen. 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de-CH" sz="1200"/>
                        <a:t>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/>
                        <a:t>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76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prstClr val="black"/>
                        </a:solidFill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latin typeface="+mj-lt"/>
                        </a:rPr>
                        <a:t>CHF XXX’XXX.–</a:t>
                      </a:r>
                    </a:p>
                  </a:txBody>
                  <a:tcPr marL="144000" marR="144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8615"/>
                  </a:ext>
                </a:extLst>
              </a:tr>
            </a:tbl>
          </a:graphicData>
        </a:graphic>
      </p:graphicFrame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E670696B-E150-678D-E994-6613A2018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17" y="5094214"/>
            <a:ext cx="216000" cy="216000"/>
          </a:xfrm>
          <a:prstGeom prst="rect">
            <a:avLst/>
          </a:prstGeom>
        </p:spPr>
      </p:pic>
      <p:pic>
        <p:nvPicPr>
          <p:cNvPr id="10" name="Grafik 9" descr="Marke Kreuz mit einfarbiger Füllung">
            <a:extLst>
              <a:ext uri="{FF2B5EF4-FFF2-40B4-BE49-F238E27FC236}">
                <a16:creationId xmlns:a16="http://schemas.microsoft.com/office/drawing/2014/main" id="{4877E8FE-49A5-D87A-8293-80F4956A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17" y="5335514"/>
            <a:ext cx="216000" cy="216000"/>
          </a:xfrm>
          <a:prstGeom prst="rect">
            <a:avLst/>
          </a:prstGeom>
        </p:spPr>
      </p:pic>
      <p:pic>
        <p:nvPicPr>
          <p:cNvPr id="13" name="Grafik 12" descr="Marke 1 mit einfarbiger Füllung">
            <a:extLst>
              <a:ext uri="{FF2B5EF4-FFF2-40B4-BE49-F238E27FC236}">
                <a16:creationId xmlns:a16="http://schemas.microsoft.com/office/drawing/2014/main" id="{533A72D3-6F29-F96A-6E02-5F7727A989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3317" y="5618611"/>
            <a:ext cx="216000" cy="216000"/>
          </a:xfrm>
          <a:prstGeom prst="rect">
            <a:avLst/>
          </a:prstGeom>
        </p:spPr>
      </p:pic>
      <p:pic>
        <p:nvPicPr>
          <p:cNvPr id="15" name="Grafik 14" descr="Abzeichen mit einfarbiger Füllung">
            <a:extLst>
              <a:ext uri="{FF2B5EF4-FFF2-40B4-BE49-F238E27FC236}">
                <a16:creationId xmlns:a16="http://schemas.microsoft.com/office/drawing/2014/main" id="{FB387CCB-5595-55DD-C044-AB0B7EE579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3317" y="5875786"/>
            <a:ext cx="216000" cy="216000"/>
          </a:xfrm>
          <a:prstGeom prst="rect">
            <a:avLst/>
          </a:prstGeom>
        </p:spPr>
      </p:pic>
      <p:pic>
        <p:nvPicPr>
          <p:cNvPr id="17" name="Grafik 16" descr="Marke 3 mit einfarbiger Füllung">
            <a:extLst>
              <a:ext uri="{FF2B5EF4-FFF2-40B4-BE49-F238E27FC236}">
                <a16:creationId xmlns:a16="http://schemas.microsoft.com/office/drawing/2014/main" id="{0920E67E-D1EB-334C-2C24-90A04CA3BE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3317" y="6132961"/>
            <a:ext cx="216000" cy="216000"/>
          </a:xfrm>
          <a:prstGeom prst="rect">
            <a:avLst/>
          </a:prstGeom>
        </p:spPr>
      </p:pic>
      <p:pic>
        <p:nvPicPr>
          <p:cNvPr id="19" name="Grafik 18" descr="Marke 4 mit einfarbiger Füllung">
            <a:extLst>
              <a:ext uri="{FF2B5EF4-FFF2-40B4-BE49-F238E27FC236}">
                <a16:creationId xmlns:a16="http://schemas.microsoft.com/office/drawing/2014/main" id="{DD046E32-AEB8-12F5-5537-4000EF1044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317" y="6371086"/>
            <a:ext cx="216000" cy="216000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D5C1BAA0-48FC-65F1-B8D5-BE873F5803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4413" y="5094214"/>
            <a:ext cx="216000" cy="216000"/>
          </a:xfrm>
          <a:prstGeom prst="rect">
            <a:avLst/>
          </a:prstGeom>
        </p:spPr>
      </p:pic>
      <p:pic>
        <p:nvPicPr>
          <p:cNvPr id="21" name="Grafik 20" descr="Marke Kreuz mit einfarbiger Füllung">
            <a:extLst>
              <a:ext uri="{FF2B5EF4-FFF2-40B4-BE49-F238E27FC236}">
                <a16:creationId xmlns:a16="http://schemas.microsoft.com/office/drawing/2014/main" id="{F72EDA65-805A-2F69-2776-CB259F6AF4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44413" y="5335514"/>
            <a:ext cx="216000" cy="216000"/>
          </a:xfrm>
          <a:prstGeom prst="rect">
            <a:avLst/>
          </a:prstGeom>
        </p:spPr>
      </p:pic>
      <p:pic>
        <p:nvPicPr>
          <p:cNvPr id="22" name="Grafik 21" descr="Marke 1 mit einfarbiger Füllung">
            <a:extLst>
              <a:ext uri="{FF2B5EF4-FFF2-40B4-BE49-F238E27FC236}">
                <a16:creationId xmlns:a16="http://schemas.microsoft.com/office/drawing/2014/main" id="{7EF94C0D-A194-D7FD-730A-5162EE2C45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44413" y="5618611"/>
            <a:ext cx="216000" cy="216000"/>
          </a:xfrm>
          <a:prstGeom prst="rect">
            <a:avLst/>
          </a:prstGeom>
        </p:spPr>
      </p:pic>
      <p:pic>
        <p:nvPicPr>
          <p:cNvPr id="23" name="Grafik 22" descr="Abzeichen mit einfarbiger Füllung">
            <a:extLst>
              <a:ext uri="{FF2B5EF4-FFF2-40B4-BE49-F238E27FC236}">
                <a16:creationId xmlns:a16="http://schemas.microsoft.com/office/drawing/2014/main" id="{DBB6C523-6978-1AE4-B606-8CDD80EB472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4413" y="5875786"/>
            <a:ext cx="216000" cy="216000"/>
          </a:xfrm>
          <a:prstGeom prst="rect">
            <a:avLst/>
          </a:prstGeom>
        </p:spPr>
      </p:pic>
      <p:pic>
        <p:nvPicPr>
          <p:cNvPr id="24" name="Grafik 23" descr="Marke 3 mit einfarbiger Füllung">
            <a:extLst>
              <a:ext uri="{FF2B5EF4-FFF2-40B4-BE49-F238E27FC236}">
                <a16:creationId xmlns:a16="http://schemas.microsoft.com/office/drawing/2014/main" id="{652BE3BF-A546-AD7C-6BE4-7EE3FD6D361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4413" y="6132961"/>
            <a:ext cx="216000" cy="216000"/>
          </a:xfrm>
          <a:prstGeom prst="rect">
            <a:avLst/>
          </a:prstGeom>
        </p:spPr>
      </p:pic>
      <p:pic>
        <p:nvPicPr>
          <p:cNvPr id="25" name="Grafik 24" descr="Marke 4 mit einfarbiger Füllung">
            <a:extLst>
              <a:ext uri="{FF2B5EF4-FFF2-40B4-BE49-F238E27FC236}">
                <a16:creationId xmlns:a16="http://schemas.microsoft.com/office/drawing/2014/main" id="{1FA8C49F-B345-AF85-BF6F-D850ADA1955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44413" y="6371086"/>
            <a:ext cx="216000" cy="216000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01E51AE8-3F2D-9E0C-E13C-6E1C8DFB2406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42221" y="5094214"/>
            <a:ext cx="216000" cy="216000"/>
          </a:xfrm>
          <a:prstGeom prst="rect">
            <a:avLst/>
          </a:prstGeom>
        </p:spPr>
      </p:pic>
      <p:pic>
        <p:nvPicPr>
          <p:cNvPr id="27" name="Grafik 26" descr="Marke Kreuz mit einfarbiger Füllung">
            <a:extLst>
              <a:ext uri="{FF2B5EF4-FFF2-40B4-BE49-F238E27FC236}">
                <a16:creationId xmlns:a16="http://schemas.microsoft.com/office/drawing/2014/main" id="{6C32952E-68C2-ABFE-431C-615E16522D1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42221" y="5338650"/>
            <a:ext cx="216000" cy="216000"/>
          </a:xfrm>
          <a:prstGeom prst="rect">
            <a:avLst/>
          </a:prstGeom>
        </p:spPr>
      </p:pic>
      <p:pic>
        <p:nvPicPr>
          <p:cNvPr id="28" name="Grafik 27" descr="Marke 1 mit einfarbiger Füllung">
            <a:extLst>
              <a:ext uri="{FF2B5EF4-FFF2-40B4-BE49-F238E27FC236}">
                <a16:creationId xmlns:a16="http://schemas.microsoft.com/office/drawing/2014/main" id="{98C54F1C-7335-FD26-C2B6-5C9417D8AC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2221" y="5618611"/>
            <a:ext cx="216000" cy="216000"/>
          </a:xfrm>
          <a:prstGeom prst="rect">
            <a:avLst/>
          </a:prstGeom>
        </p:spPr>
      </p:pic>
      <p:pic>
        <p:nvPicPr>
          <p:cNvPr id="29" name="Grafik 28" descr="Abzeichen mit einfarbiger Füllung">
            <a:extLst>
              <a:ext uri="{FF2B5EF4-FFF2-40B4-BE49-F238E27FC236}">
                <a16:creationId xmlns:a16="http://schemas.microsoft.com/office/drawing/2014/main" id="{6C635E96-7F26-BD33-CA88-1FCFD32E124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642221" y="5875786"/>
            <a:ext cx="216000" cy="216000"/>
          </a:xfrm>
          <a:prstGeom prst="rect">
            <a:avLst/>
          </a:prstGeom>
        </p:spPr>
      </p:pic>
      <p:pic>
        <p:nvPicPr>
          <p:cNvPr id="30" name="Grafik 29" descr="Marke 3 mit einfarbiger Füllung">
            <a:extLst>
              <a:ext uri="{FF2B5EF4-FFF2-40B4-BE49-F238E27FC236}">
                <a16:creationId xmlns:a16="http://schemas.microsoft.com/office/drawing/2014/main" id="{A98A26D8-346B-2EF2-F369-D29BE3BE675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42221" y="6112368"/>
            <a:ext cx="216000" cy="216000"/>
          </a:xfrm>
          <a:prstGeom prst="rect">
            <a:avLst/>
          </a:prstGeom>
        </p:spPr>
      </p:pic>
      <p:pic>
        <p:nvPicPr>
          <p:cNvPr id="31" name="Grafik 30" descr="Marke 4 mit einfarbiger Füllung">
            <a:extLst>
              <a:ext uri="{FF2B5EF4-FFF2-40B4-BE49-F238E27FC236}">
                <a16:creationId xmlns:a16="http://schemas.microsoft.com/office/drawing/2014/main" id="{1885EDEA-1970-3679-AEE5-8EEE0F90E78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642221" y="6369543"/>
            <a:ext cx="216000" cy="216000"/>
          </a:xfrm>
          <a:prstGeom prst="rect">
            <a:avLst/>
          </a:prstGeom>
        </p:spPr>
      </p:pic>
      <p:sp>
        <p:nvSpPr>
          <p:cNvPr id="44" name="Rechteckige Legende 43">
            <a:extLst>
              <a:ext uri="{FF2B5EF4-FFF2-40B4-BE49-F238E27FC236}">
                <a16:creationId xmlns:a16="http://schemas.microsoft.com/office/drawing/2014/main" id="{04645043-2E93-D956-229A-ABB5BE67BE0B}"/>
              </a:ext>
            </a:extLst>
          </p:cNvPr>
          <p:cNvSpPr/>
          <p:nvPr userDrawn="1"/>
        </p:nvSpPr>
        <p:spPr>
          <a:xfrm>
            <a:off x="5411787" y="5108428"/>
            <a:ext cx="1320107" cy="794861"/>
          </a:xfrm>
          <a:prstGeom prst="wedgeRectCallout">
            <a:avLst>
              <a:gd name="adj1" fmla="val -81722"/>
              <a:gd name="adj2" fmla="val -7683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Icons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icons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5D60FCAA-B38C-D636-E30B-3EF743763086}"/>
              </a:ext>
            </a:extLst>
          </p:cNvPr>
          <p:cNvSpPr/>
          <p:nvPr userDrawn="1"/>
        </p:nvSpPr>
        <p:spPr>
          <a:xfrm>
            <a:off x="9321124" y="5089148"/>
            <a:ext cx="1320107" cy="1280395"/>
          </a:xfrm>
          <a:prstGeom prst="wedgeRectCallout">
            <a:avLst>
              <a:gd name="adj1" fmla="val -20486"/>
              <a:gd name="adj2" fmla="val -95659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Tabelle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table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12A67E-2D0F-2898-467F-F536D7BBD829}"/>
              </a:ext>
            </a:extLst>
          </p:cNvPr>
          <p:cNvSpPr txBox="1"/>
          <p:nvPr userDrawn="1"/>
        </p:nvSpPr>
        <p:spPr>
          <a:xfrm>
            <a:off x="0" y="-353291"/>
            <a:ext cx="24938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CH" sz="1000">
                <a:solidFill>
                  <a:schemeClr val="bg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40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- Text High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95663" y="1609596"/>
            <a:ext cx="6732588" cy="3234088"/>
          </a:xfrm>
          <a:noFill/>
        </p:spPr>
        <p:txBody>
          <a:bodyPr lIns="0" tIns="0" rIns="0" bIns="0" anchor="ctr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913EF62-E632-D58C-C5C6-46CE197723F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-535627" y="-926714"/>
            <a:ext cx="2106695" cy="2402361"/>
            <a:chOff x="7223615" y="2618296"/>
            <a:chExt cx="2628828" cy="2998254"/>
          </a:xfrm>
          <a:solidFill>
            <a:schemeClr val="bg1"/>
          </a:solidFill>
        </p:grpSpPr>
        <p:sp>
          <p:nvSpPr>
            <p:cNvPr id="4" name="Gleichschenkliges Dreieck 16">
              <a:extLst>
                <a:ext uri="{FF2B5EF4-FFF2-40B4-BE49-F238E27FC236}">
                  <a16:creationId xmlns:a16="http://schemas.microsoft.com/office/drawing/2014/main" id="{A110D614-2CCE-1823-7170-13A936698316}"/>
                </a:ext>
              </a:extLst>
            </p:cNvPr>
            <p:cNvSpPr/>
            <p:nvPr/>
          </p:nvSpPr>
          <p:spPr>
            <a:xfrm rot="5400000">
              <a:off x="7070454" y="2771457"/>
              <a:ext cx="2287524" cy="1981201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5" name="Gleichschenkliges Dreieck 30">
              <a:extLst>
                <a:ext uri="{FF2B5EF4-FFF2-40B4-BE49-F238E27FC236}">
                  <a16:creationId xmlns:a16="http://schemas.microsoft.com/office/drawing/2014/main" id="{3281468C-D671-DDBD-2811-4D867DF92654}"/>
                </a:ext>
              </a:extLst>
            </p:cNvPr>
            <p:cNvSpPr/>
            <p:nvPr/>
          </p:nvSpPr>
          <p:spPr>
            <a:xfrm rot="1800000">
              <a:off x="7564919" y="3635350"/>
              <a:ext cx="2287524" cy="1981200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33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4727574" y="692150"/>
            <a:ext cx="6769101" cy="543718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000" y="692151"/>
            <a:ext cx="3873932" cy="543718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ACBE7B-4274-A256-D577-28BF89E0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74A7705-5D4F-257D-E73D-94388B2E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522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/ Intertitle + 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F9D8A5E-8A82-32E7-887B-C3528342E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6EC58BC-8F65-CA4A-B18D-479ACDC58985}" type="datetime1">
              <a:rPr lang="de-CH" smtClean="0"/>
              <a:t>04.03.2025</a:t>
            </a:fld>
            <a:endParaRPr lang="de-CH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6DE6111E-D2D2-E701-7FAE-BD465FDB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B8FE77-EA96-D763-AFEC-AC1D5970F3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675" y="6463534"/>
            <a:ext cx="482312" cy="17946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9BE367-EC96-DC12-7141-742016AC9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1404730"/>
            <a:ext cx="6769101" cy="3982279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Gleichschenkliges Dreieck 16">
            <a:extLst>
              <a:ext uri="{FF2B5EF4-FFF2-40B4-BE49-F238E27FC236}">
                <a16:creationId xmlns:a16="http://schemas.microsoft.com/office/drawing/2014/main" id="{37AABDDE-2908-1A86-E16A-3AC6167115B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Gleichschenkliges Dreieck 30">
            <a:extLst>
              <a:ext uri="{FF2B5EF4-FFF2-40B4-BE49-F238E27FC236}">
                <a16:creationId xmlns:a16="http://schemas.microsoft.com/office/drawing/2014/main" id="{941AECB0-2D4C-C2B8-7048-4738B7ED9216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80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95324" y="2341179"/>
            <a:ext cx="3834473" cy="3878855"/>
          </a:xfrm>
        </p:spPr>
        <p:txBody>
          <a:bodyPr>
            <a:noAutofit/>
          </a:bodyPr>
          <a:lstStyle>
            <a:lvl1pPr marL="0" indent="0">
              <a:spcAft>
                <a:spcPts val="400"/>
              </a:spcAft>
              <a:buFontTx/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114421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2" name="Bildplatzhalter 13">
            <a:extLst>
              <a:ext uri="{FF2B5EF4-FFF2-40B4-BE49-F238E27FC236}">
                <a16:creationId xmlns:a16="http://schemas.microsoft.com/office/drawing/2014/main" id="{9CDA1A39-754E-DF3C-AC38-F1F5C72C91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7574" y="728660"/>
            <a:ext cx="6769101" cy="54006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422ACAA-FD71-741A-21B8-535C1F1D9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399F07-A51C-27A6-F7E1-7DCBE24D3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8CEDE1F5-AA7C-BD4B-B2F6-D744AEF258F9}" type="datetime1">
              <a:rPr lang="de-CH" smtClean="0"/>
              <a:t>04.03.2025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4D5B31C-439A-6FBD-7224-008890D3A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754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+ Imag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4667693"/>
          </a:xfrm>
          <a:noFill/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395663" y="0"/>
            <a:ext cx="8796338" cy="4667694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94799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6ABDC571-6916-DCA6-4634-72CBB9BE8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0250A21-2221-1AB1-5EE3-9CD6D4C94F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40001"/>
            <a:ext cx="3834472" cy="871276"/>
          </a:xfrm>
        </p:spPr>
        <p:txBody>
          <a:bodyPr/>
          <a:lstStyle>
            <a:lvl1pPr>
              <a:defRPr sz="2400"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D28B0B0B-582C-F371-8E3F-00E1ACF2E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9673" y="4903076"/>
            <a:ext cx="5207567" cy="1226262"/>
          </a:xfrm>
        </p:spPr>
        <p:txBody>
          <a:bodyPr>
            <a:noAutofit/>
          </a:bodyPr>
          <a:lstStyle>
            <a:lvl1pPr marL="0" indent="0">
              <a:spcAft>
                <a:spcPts val="800"/>
              </a:spcAft>
              <a:buNone/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A23E2191-BC0A-812E-D212-CBE1514E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4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66D63F7F-2CB0-814C-B60F-BDDAD01F019F}" type="datetime1">
              <a:rPr lang="de-CH" smtClean="0"/>
              <a:t>04.03.2025</a:t>
            </a:fld>
            <a:endParaRPr lang="de-CH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670DF9D-B2CB-089D-597F-31332550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799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6911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8293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8293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8293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457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BE39D53C-DFDA-AB84-FAC5-21914C903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69E2153-ECD0-FD09-5830-6BD39AD97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5467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96960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892638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2637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92638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4271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089949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9948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9949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1583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287260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87259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87260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8894" y="4787265"/>
            <a:ext cx="2013738" cy="134207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72000" rIns="144000" bIns="7200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0685272-99E0-0D6C-916A-C07B4B33A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F840866B-0A58-077F-3A97-F5A45E56F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81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271262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71261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71262" y="2139823"/>
            <a:ext cx="1154583" cy="243263"/>
          </a:xfrm>
          <a:solidFill>
            <a:schemeClr val="bg2"/>
          </a:solidFill>
        </p:spPr>
        <p:txBody>
          <a:bodyPr wrap="squar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6F62ACB3-165C-213B-7E78-75161E77D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323525-7306-F33A-AF2D-32C70F3A54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16673" y="1782463"/>
            <a:ext cx="288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72CF636D-7D4D-0560-44D5-3920F9618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0158662-3C88-8F5C-E213-E1A0D975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0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695327" y="2080270"/>
            <a:ext cx="2013738" cy="26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782462"/>
            <a:ext cx="2013738" cy="302121"/>
          </a:xfrm>
          <a:solidFill>
            <a:schemeClr val="bg2"/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5327" y="2139823"/>
            <a:ext cx="875341" cy="243263"/>
          </a:xfrm>
          <a:solidFill>
            <a:schemeClr val="bg2"/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DC81CACF-BC53-D15A-D3CE-92BD8097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800" y="1029507"/>
            <a:ext cx="943345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9479529-8610-3428-D4BC-434027B5E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EF5AE86-39D0-983B-55E9-C219FDD69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ADECC9F8-9341-A4B7-54F3-3BD92F737D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736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DBFF2733-F59E-18B0-2869-4140ABAA58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91087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C08FE4FC-2990-53D3-945B-FD893C12FF6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15911" y="1782463"/>
            <a:ext cx="2700000" cy="4346876"/>
          </a:xfrm>
        </p:spPr>
        <p:txBody>
          <a:bodyPr>
            <a:noAutofit/>
          </a:bodyPr>
          <a:lstStyle>
            <a:lvl1pPr marL="180000" indent="-180000">
              <a:lnSpc>
                <a:spcPct val="1300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1000"/>
            </a:lvl1pPr>
            <a:lvl2pPr marL="239994" indent="0">
              <a:buNone/>
              <a:defRPr/>
            </a:lvl2pPr>
            <a:lvl3pPr marL="719982" indent="0">
              <a:buNone/>
              <a:defRPr/>
            </a:lvl3pPr>
            <a:lvl4pPr marL="1439928" indent="0">
              <a:buNone/>
              <a:defRPr/>
            </a:lvl4pPr>
            <a:lvl5pPr marL="191990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59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Cover 03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641C29-83BA-8ABE-F3D8-E9108E112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  <p:sp>
        <p:nvSpPr>
          <p:cNvPr id="11" name="Ort, Datum">
            <a:extLst>
              <a:ext uri="{FF2B5EF4-FFF2-40B4-BE49-F238E27FC236}">
                <a16:creationId xmlns:a16="http://schemas.microsoft.com/office/drawing/2014/main" id="{8167391B-94E7-6870-5572-3D44EEE39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89" y="5957822"/>
            <a:ext cx="2719117" cy="36391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None/>
              <a:defRPr sz="1200">
                <a:solidFill>
                  <a:schemeClr val="bg1"/>
                </a:solidFill>
              </a:defRPr>
            </a:lvl2pPr>
            <a:lvl3pPr marL="527987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Ort, Monat Jahr</a:t>
            </a:r>
          </a:p>
        </p:txBody>
      </p:sp>
      <p:sp>
        <p:nvSpPr>
          <p:cNvPr id="30" name="Name, Rolle">
            <a:extLst>
              <a:ext uri="{FF2B5EF4-FFF2-40B4-BE49-F238E27FC236}">
                <a16:creationId xmlns:a16="http://schemas.microsoft.com/office/drawing/2014/main" id="{29DA2FE9-999E-ECF0-B0D8-5FAF0FA20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675" y="5075066"/>
            <a:ext cx="4025899" cy="692979"/>
          </a:xfrm>
        </p:spPr>
        <p:txBody>
          <a:bodyPr anchor="b"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91995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55080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1247933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1919904" indent="0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Vorname Nachname, Rolle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4799" y="1877376"/>
            <a:ext cx="10202833" cy="2678891"/>
          </a:xfrm>
        </p:spPr>
        <p:txBody>
          <a:bodyPr lIns="0" tIns="0" rIns="0" bIns="0" anchor="t">
            <a:noAutofit/>
          </a:bodyPr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3 Zeilen.</a:t>
            </a:r>
            <a:br>
              <a:rPr lang="de-DE"/>
            </a:br>
            <a:endParaRPr lang="de-CH"/>
          </a:p>
        </p:txBody>
      </p:sp>
      <p:sp>
        <p:nvSpPr>
          <p:cNvPr id="15" name="Kundenname"/>
          <p:cNvSpPr>
            <a:spLocks noGrp="1"/>
          </p:cNvSpPr>
          <p:nvPr>
            <p:ph type="body" sz="quarter" idx="11" hasCustomPrompt="1"/>
          </p:nvPr>
        </p:nvSpPr>
        <p:spPr>
          <a:xfrm>
            <a:off x="694800" y="1392417"/>
            <a:ext cx="8415867" cy="47113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479976" indent="0">
              <a:buFontTx/>
              <a:buNone/>
              <a:defRPr sz="4267"/>
            </a:lvl2pPr>
            <a:lvl3pPr marL="959952" indent="0">
              <a:buFontTx/>
              <a:buNone/>
              <a:defRPr sz="4267"/>
            </a:lvl3pPr>
            <a:lvl4pPr marL="1439928" indent="0">
              <a:buFontTx/>
              <a:buNone/>
              <a:defRPr sz="4267"/>
            </a:lvl4pPr>
            <a:lvl5pPr marL="1919904" indent="0">
              <a:buFontTx/>
              <a:buNone/>
              <a:defRPr sz="4267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F08B76FE-EC49-7FD8-E307-CE7C2927C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1B9910B8-266C-4280-EB84-821B7B1904A3}"/>
              </a:ext>
            </a:extLst>
          </p:cNvPr>
          <p:cNvSpPr/>
          <p:nvPr userDrawn="1"/>
        </p:nvSpPr>
        <p:spPr>
          <a:xfrm>
            <a:off x="-85163" y="-112149"/>
            <a:ext cx="2040088" cy="10996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CH" sz="1350">
              <a:solidFill>
                <a:srgbClr val="FFFFFF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0575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 /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D3C9586-79BE-E9AD-13D2-600AE4034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416BDA6-A839-1E08-4163-390DF9A7C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21BCF1D-59D3-249A-7FAB-A0D76CD6E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7119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6 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A514C9-4F6B-7BDF-C521-82A55E166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3A0D901-ED19-64F7-07EC-7B32D7E93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6 Bran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894218A-80EC-AA81-28E8-A20073F89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203" b="1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29000"/>
            <a:ext cx="2520000" cy="1619518"/>
          </a:xfrm>
        </p:spPr>
        <p:txBody>
          <a:bodyPr rIns="108000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695325" y="5446202"/>
            <a:ext cx="1368425" cy="70819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8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63747" y="5048518"/>
            <a:ext cx="1331916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Helvetiastrasse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17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3005 Bern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3395664" y="5048518"/>
            <a:ext cx="1331912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Elisabethenanlage 9 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95664" y="3429000"/>
            <a:ext cx="2520000" cy="1619518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457189" indent="0">
              <a:buNone/>
              <a:defRPr sz="1000">
                <a:solidFill>
                  <a:schemeClr val="bg1"/>
                </a:solidFill>
              </a:defRPr>
            </a:lvl2pPr>
            <a:lvl3pPr marL="914377" indent="0">
              <a:buNone/>
              <a:defRPr sz="1000">
                <a:solidFill>
                  <a:schemeClr val="bg1"/>
                </a:solidFill>
              </a:defRPr>
            </a:lvl3pPr>
            <a:lvl4pPr marL="1371566" indent="0">
              <a:buNone/>
              <a:defRPr sz="1000">
                <a:solidFill>
                  <a:schemeClr val="bg1"/>
                </a:solidFill>
              </a:defRPr>
            </a:lvl4pPr>
            <a:lvl5pPr marL="1828754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XX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4727577" y="5048518"/>
            <a:ext cx="136842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Schaumainkai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91</a:t>
            </a:r>
            <a:b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</a:b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60596 Frankfurt am Main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69 24745268-0 </a:t>
            </a:r>
            <a:r>
              <a:rPr lang="de-CH" sz="700">
                <a:solidFill>
                  <a:schemeClr val="bg1"/>
                </a:solidFill>
                <a:latin typeface="+mn-lt"/>
                <a:ea typeface="Roboto" pitchFamily="2" charset="0"/>
              </a:rPr>
              <a:t>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695325" y="961043"/>
            <a:ext cx="6751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2400" err="1">
                <a:solidFill>
                  <a:schemeClr val="bg1"/>
                </a:solidFill>
              </a:rPr>
              <a:t>We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digitalize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your</a:t>
            </a:r>
            <a:r>
              <a:rPr lang="de-DE" sz="2400">
                <a:solidFill>
                  <a:schemeClr val="bg1"/>
                </a:solidFill>
              </a:rPr>
              <a:t> </a:t>
            </a:r>
            <a:r>
              <a:rPr lang="de-DE" sz="2400" err="1">
                <a:solidFill>
                  <a:schemeClr val="bg1"/>
                </a:solidFill>
              </a:rPr>
              <a:t>company</a:t>
            </a:r>
            <a:r>
              <a:rPr lang="de-DE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6096000" y="5048518"/>
            <a:ext cx="1331913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ti&amp;m</a:t>
            </a: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 GmbH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Kesselstrasse 3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40221 </a:t>
            </a:r>
            <a:r>
              <a:rPr lang="de-CH" sz="800" kern="1200" err="1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Dusseldorf</a:t>
            </a:r>
            <a:endParaRPr lang="de-CH" sz="800" kern="1200">
              <a:solidFill>
                <a:schemeClr val="bg1"/>
              </a:solidFill>
              <a:latin typeface="+mn-lt"/>
              <a:ea typeface="Roboto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GERMANY</a:t>
            </a:r>
          </a:p>
          <a:p>
            <a:pPr marL="0" lvl="0" algn="l" defTabSz="914400" rtl="0" eaLnBrk="1" latinLnBrk="0" hangingPunct="1">
              <a:lnSpc>
                <a:spcPct val="120000"/>
              </a:lnSpc>
            </a:pPr>
            <a:r>
              <a:rPr lang="de-CH" sz="800" kern="1200">
                <a:solidFill>
                  <a:schemeClr val="bg1"/>
                </a:solidFill>
                <a:latin typeface="+mn-lt"/>
                <a:ea typeface="Roboto" pitchFamily="2" charset="0"/>
                <a:cs typeface="+mn-cs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7427914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8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#15-01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411797"/>
            <a:ext cx="9432925" cy="2017204"/>
          </a:xfrm>
        </p:spPr>
        <p:txBody>
          <a:bodyPr lIns="0" tIns="0" rIns="0" bIns="0" anchor="t">
            <a:noAutofit/>
          </a:bodyPr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D5757F-F413-8D28-C1E4-9227873A3CB8}"/>
              </a:ext>
            </a:extLst>
          </p:cNvPr>
          <p:cNvSpPr/>
          <p:nvPr userDrawn="1"/>
        </p:nvSpPr>
        <p:spPr>
          <a:xfrm>
            <a:off x="8770206" y="5048518"/>
            <a:ext cx="1331911" cy="11058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de-CH" sz="8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4CB5F0C5-2AEB-2331-6475-51F443B80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824" y="5777822"/>
            <a:ext cx="9675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6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_left">
  <p:cSld name="default_lef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6"/>
          <p:cNvSpPr txBox="1">
            <a:spLocks noGrp="1"/>
          </p:cNvSpPr>
          <p:nvPr>
            <p:ph type="title"/>
          </p:nvPr>
        </p:nvSpPr>
        <p:spPr>
          <a:xfrm>
            <a:off x="196754" y="166233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397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lightblue">
  <p:cSld name="section_lightblue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0376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green">
  <p:cSld name="section_green">
    <p:bg>
      <p:bgPr>
        <a:solidFill>
          <a:schemeClr val="accent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1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9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 / Pream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8667" y="2271750"/>
            <a:ext cx="8069583" cy="273350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727575" y="5839483"/>
            <a:ext cx="2458416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4727575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427913" y="5839483"/>
            <a:ext cx="2252800" cy="384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de-CH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4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02" y="5303548"/>
            <a:ext cx="1169247" cy="467699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60299" y="1000800"/>
            <a:ext cx="9360000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Bildplatzhalter 17">
            <a:extLst>
              <a:ext uri="{FF2B5EF4-FFF2-40B4-BE49-F238E27FC236}">
                <a16:creationId xmlns:a16="http://schemas.microsoft.com/office/drawing/2014/main" id="{C4085429-04F0-B85C-6610-7E9622E2D47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27913" y="5316515"/>
            <a:ext cx="1368426" cy="49161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4ACC9D-490E-635A-7706-098B5342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76E8FB42-E2FC-9643-B03D-965B1C1B4547}" type="datetime1">
              <a:rPr lang="de-CH" smtClean="0"/>
              <a:t>04.03.2025</a:t>
            </a:fld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9D248-39A9-F030-FF06-56FEBE97B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EC081A-E81F-FCED-CDE1-A9A4D0DF4725}"/>
              </a:ext>
            </a:extLst>
          </p:cNvPr>
          <p:cNvSpPr txBox="1"/>
          <p:nvPr userDrawn="1"/>
        </p:nvSpPr>
        <p:spPr>
          <a:xfrm>
            <a:off x="2058667" y="5821753"/>
            <a:ext cx="1336996" cy="355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Thomas Wüst</a:t>
            </a:r>
            <a:b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CEO</a:t>
            </a:r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52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11C1E36-5DBE-FAF4-1CEB-161153076034}"/>
              </a:ext>
            </a:extLst>
          </p:cNvPr>
          <p:cNvGrpSpPr/>
          <p:nvPr userDrawn="1"/>
        </p:nvGrpSpPr>
        <p:grpSpPr>
          <a:xfrm>
            <a:off x="-535626" y="-916443"/>
            <a:ext cx="2106693" cy="2392091"/>
            <a:chOff x="-535626" y="-916443"/>
            <a:chExt cx="2106693" cy="2392091"/>
          </a:xfrm>
        </p:grpSpPr>
        <p:sp>
          <p:nvSpPr>
            <p:cNvPr id="7" name="Gleichschenkliges Dreieck 16">
              <a:extLst>
                <a:ext uri="{FF2B5EF4-FFF2-40B4-BE49-F238E27FC236}">
                  <a16:creationId xmlns:a16="http://schemas.microsoft.com/office/drawing/2014/main" id="{86EA7373-FD30-632F-5C50-4333C006507E}"/>
                </a:ext>
              </a:extLst>
            </p:cNvPr>
            <p:cNvSpPr/>
            <p:nvPr userDrawn="1"/>
          </p:nvSpPr>
          <p:spPr>
            <a:xfrm rot="16200000" flipH="1">
              <a:off x="-139225" y="-793848"/>
              <a:ext cx="1832887" cy="1587697"/>
            </a:xfrm>
            <a:prstGeom prst="triangle">
              <a:avLst/>
            </a:prstGeom>
            <a:solidFill>
              <a:srgbClr val="01E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" name="Gleichschenkliges Dreieck 30">
              <a:extLst>
                <a:ext uri="{FF2B5EF4-FFF2-40B4-BE49-F238E27FC236}">
                  <a16:creationId xmlns:a16="http://schemas.microsoft.com/office/drawing/2014/main" id="{6F83B987-3309-FC99-AB07-6FDBEDAF8961}"/>
                </a:ext>
              </a:extLst>
            </p:cNvPr>
            <p:cNvSpPr/>
            <p:nvPr userDrawn="1"/>
          </p:nvSpPr>
          <p:spPr>
            <a:xfrm rot="19800000" flipH="1">
              <a:off x="-535626" y="-111795"/>
              <a:ext cx="1833180" cy="1587443"/>
            </a:xfrm>
            <a:prstGeom prst="triangle">
              <a:avLst/>
            </a:prstGeom>
            <a:solidFill>
              <a:srgbClr val="0F6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4D3BEA6C-A756-5C94-976E-E84BD62D3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058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 Overview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769CEBF-5A37-39C2-3B56-068BBE761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7295" y="1001867"/>
            <a:ext cx="8067951" cy="672587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BAFC085-2114-67A1-66EE-61E64C8F5036}"/>
              </a:ext>
            </a:extLst>
          </p:cNvPr>
          <p:cNvGrpSpPr/>
          <p:nvPr userDrawn="1"/>
        </p:nvGrpSpPr>
        <p:grpSpPr>
          <a:xfrm>
            <a:off x="3127981" y="1956639"/>
            <a:ext cx="122375" cy="3774236"/>
            <a:chOff x="1809213" y="1913655"/>
            <a:chExt cx="130711" cy="3997170"/>
          </a:xfrm>
          <a:solidFill>
            <a:schemeClr val="bg2"/>
          </a:solidFill>
        </p:grpSpPr>
        <p:sp>
          <p:nvSpPr>
            <p:cNvPr id="8" name="Eingebuchteter Richtungspfeil 7">
              <a:extLst>
                <a:ext uri="{FF2B5EF4-FFF2-40B4-BE49-F238E27FC236}">
                  <a16:creationId xmlns:a16="http://schemas.microsoft.com/office/drawing/2014/main" id="{F110575E-40A4-4B89-ADCD-5D12DBA88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191365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9" name="Eingebuchteter Richtungspfeil 8">
              <a:extLst>
                <a:ext uri="{FF2B5EF4-FFF2-40B4-BE49-F238E27FC236}">
                  <a16:creationId xmlns:a16="http://schemas.microsoft.com/office/drawing/2014/main" id="{9F15D008-64F3-19BB-39B5-8DB3907D5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28569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0" name="Eingebuchteter Richtungspfeil 9">
              <a:extLst>
                <a:ext uri="{FF2B5EF4-FFF2-40B4-BE49-F238E27FC236}">
                  <a16:creationId xmlns:a16="http://schemas.microsoft.com/office/drawing/2014/main" id="{9CC5A703-02AE-5676-D0E9-2F1A77604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2669305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1" name="Eingebuchteter Richtungspfeil 10">
              <a:extLst>
                <a:ext uri="{FF2B5EF4-FFF2-40B4-BE49-F238E27FC236}">
                  <a16:creationId xmlns:a16="http://schemas.microsoft.com/office/drawing/2014/main" id="{31A38854-6CCE-3D5F-4696-22D4AB40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041342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2" name="Eingebuchteter Richtungspfeil 11">
              <a:extLst>
                <a:ext uri="{FF2B5EF4-FFF2-40B4-BE49-F238E27FC236}">
                  <a16:creationId xmlns:a16="http://schemas.microsoft.com/office/drawing/2014/main" id="{B9FDBA93-A1F2-471F-960B-036D387B1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422343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5" name="Eingebuchteter Richtungspfeil 14">
              <a:extLst>
                <a:ext uri="{FF2B5EF4-FFF2-40B4-BE49-F238E27FC236}">
                  <a16:creationId xmlns:a16="http://schemas.microsoft.com/office/drawing/2014/main" id="{DC996464-37A9-CAE2-4A42-2161C49FC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38027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6" name="Eingebuchteter Richtungspfeil 15">
              <a:extLst>
                <a:ext uri="{FF2B5EF4-FFF2-40B4-BE49-F238E27FC236}">
                  <a16:creationId xmlns:a16="http://schemas.microsoft.com/office/drawing/2014/main" id="{01280483-9176-946A-7EFC-2B21BAE71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174818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7" name="Eingebuchteter Richtungspfeil 16">
              <a:extLst>
                <a:ext uri="{FF2B5EF4-FFF2-40B4-BE49-F238E27FC236}">
                  <a16:creationId xmlns:a16="http://schemas.microsoft.com/office/drawing/2014/main" id="{3DAE74BE-BE21-B0B4-5E41-835047B3D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559327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8" name="Eingebuchteter Richtungspfeil 17">
              <a:extLst>
                <a:ext uri="{FF2B5EF4-FFF2-40B4-BE49-F238E27FC236}">
                  <a16:creationId xmlns:a16="http://schemas.microsoft.com/office/drawing/2014/main" id="{B2F7E030-25CA-3E23-BFDA-480AC810E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4939054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19" name="Eingebuchteter Richtungspfeil 18">
              <a:extLst>
                <a:ext uri="{FF2B5EF4-FFF2-40B4-BE49-F238E27FC236}">
                  <a16:creationId xmlns:a16="http://schemas.microsoft.com/office/drawing/2014/main" id="{7FC02A87-567B-9B59-4FF9-880F892CD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31333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  <p:sp>
          <p:nvSpPr>
            <p:cNvPr id="20" name="Eingebuchteter Richtungspfeil 19">
              <a:extLst>
                <a:ext uri="{FF2B5EF4-FFF2-40B4-BE49-F238E27FC236}">
                  <a16:creationId xmlns:a16="http://schemas.microsoft.com/office/drawing/2014/main" id="{FA0551BD-5AE8-6FFB-3AFF-219297E8A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213" y="5690880"/>
              <a:ext cx="130711" cy="219945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e-CH" sz="1350">
                <a:solidFill>
                  <a:srgbClr val="FFFFFF"/>
                </a:solidFill>
                <a:latin typeface="Roboto Light"/>
              </a:endParaRPr>
            </a:p>
          </p:txBody>
        </p:sp>
      </p:grpSp>
      <p:sp>
        <p:nvSpPr>
          <p:cNvPr id="24" name="Gleichschenkliges Dreieck 16">
            <a:extLst>
              <a:ext uri="{FF2B5EF4-FFF2-40B4-BE49-F238E27FC236}">
                <a16:creationId xmlns:a16="http://schemas.microsoft.com/office/drawing/2014/main" id="{215BDD2C-39C0-49C1-6677-05465EE1BC93}"/>
              </a:ext>
            </a:extLst>
          </p:cNvPr>
          <p:cNvSpPr/>
          <p:nvPr userDrawn="1"/>
        </p:nvSpPr>
        <p:spPr>
          <a:xfrm rot="16200000" flipH="1">
            <a:off x="-139225" y="-793848"/>
            <a:ext cx="1832887" cy="1587697"/>
          </a:xfrm>
          <a:prstGeom prst="triangle">
            <a:avLst/>
          </a:prstGeom>
          <a:solidFill>
            <a:srgbClr val="01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5" name="Gleichschenkliges Dreieck 30">
            <a:extLst>
              <a:ext uri="{FF2B5EF4-FFF2-40B4-BE49-F238E27FC236}">
                <a16:creationId xmlns:a16="http://schemas.microsoft.com/office/drawing/2014/main" id="{94D3A9A7-0ECA-10AE-521E-D747F43B4592}"/>
              </a:ext>
            </a:extLst>
          </p:cNvPr>
          <p:cNvSpPr/>
          <p:nvPr userDrawn="1"/>
        </p:nvSpPr>
        <p:spPr>
          <a:xfrm rot="19800000" flipH="1">
            <a:off x="-535626" y="-111795"/>
            <a:ext cx="1833180" cy="1587443"/>
          </a:xfrm>
          <a:prstGeom prst="triangle">
            <a:avLst/>
          </a:prstGeom>
          <a:solidFill>
            <a:srgbClr val="0F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6" name="Rechteckige Legende 25">
            <a:extLst>
              <a:ext uri="{FF2B5EF4-FFF2-40B4-BE49-F238E27FC236}">
                <a16:creationId xmlns:a16="http://schemas.microsoft.com/office/drawing/2014/main" id="{9580F7DD-2596-8D27-5ED1-C95009663E54}"/>
              </a:ext>
            </a:extLst>
          </p:cNvPr>
          <p:cNvSpPr/>
          <p:nvPr userDrawn="1"/>
        </p:nvSpPr>
        <p:spPr>
          <a:xfrm>
            <a:off x="1306286" y="2275605"/>
            <a:ext cx="1306285" cy="1280395"/>
          </a:xfrm>
          <a:prstGeom prst="wedgeRectCallout">
            <a:avLst>
              <a:gd name="adj1" fmla="val 84622"/>
              <a:gd name="adj2" fmla="val -36096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Icon vom Folienmaster kopieren /</a:t>
            </a:r>
          </a:p>
          <a:p>
            <a:pPr algn="l" defTabSz="685800">
              <a:lnSpc>
                <a:spcPct val="120000"/>
              </a:lnSpc>
            </a:pPr>
            <a:r>
              <a:rPr lang="de-CH" sz="1200">
                <a:solidFill>
                  <a:schemeClr val="tx1"/>
                </a:solidFill>
                <a:latin typeface="Roboto Light"/>
              </a:rPr>
              <a:t>Copy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icon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from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slide</a:t>
            </a:r>
            <a:r>
              <a:rPr lang="de-CH" sz="1200">
                <a:solidFill>
                  <a:schemeClr val="tx1"/>
                </a:solidFill>
                <a:latin typeface="Roboto Light"/>
              </a:rPr>
              <a:t> </a:t>
            </a:r>
            <a:r>
              <a:rPr lang="de-CH" sz="1200" err="1">
                <a:solidFill>
                  <a:schemeClr val="tx1"/>
                </a:solidFill>
                <a:latin typeface="Roboto Light"/>
              </a:rPr>
              <a:t>master</a:t>
            </a:r>
            <a:endParaRPr lang="de-CH" sz="1200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A2030905-1F52-3CB3-140E-F5FABA9EA1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663" y="1873771"/>
            <a:ext cx="8069583" cy="3837763"/>
          </a:xfrm>
        </p:spPr>
        <p:txBody>
          <a:bodyPr>
            <a:noAutofit/>
          </a:bodyPr>
          <a:lstStyle>
            <a:lvl1pPr marL="0" indent="0" defTabSz="288000">
              <a:lnSpc>
                <a:spcPct val="130000"/>
              </a:lnSpc>
              <a:spcAft>
                <a:spcPts val="0"/>
              </a:spcAft>
              <a:buNone/>
              <a:defRPr sz="1800">
                <a:latin typeface="+mn-lt"/>
              </a:defRPr>
            </a:lvl1pPr>
            <a:lvl2pPr marL="0" indent="0">
              <a:lnSpc>
                <a:spcPct val="130000"/>
              </a:lnSpc>
              <a:spcAft>
                <a:spcPts val="0"/>
              </a:spcAft>
              <a:buFont typeface="Symbol" pitchFamily="2" charset="2"/>
              <a:buNone/>
              <a:defRPr sz="1800"/>
            </a:lvl2pPr>
            <a:lvl3pPr>
              <a:lnSpc>
                <a:spcPct val="130000"/>
              </a:lnSpc>
              <a:spcAft>
                <a:spcPts val="0"/>
              </a:spcAft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 </a:t>
            </a:r>
          </a:p>
          <a:p>
            <a:pPr lvl="0"/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0"/>
            <a:r>
              <a:rPr lang="de-DE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529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694800" y="2682000"/>
            <a:ext cx="8064499" cy="325405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6F7C856-B20C-980C-2622-163FF0563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3C79A2F-7605-EBAA-85CE-E919FAA50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B1D1F73-B3DE-B39E-36DF-9147E9784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9EED3B79-0266-6347-AA90-9126A16FB6CB}" type="datetime1">
              <a:rPr lang="de-CH" smtClean="0"/>
              <a:t>04.03.2025</a:t>
            </a:fld>
            <a:endParaRPr lang="de-CH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2F23DC9-A537-6824-BE08-ECD78F795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89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532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32EB07D-2FBE-283C-41FF-2C87D2B22E2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984" y="268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A4D3DE-800C-F7BD-371C-11B2868B7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1404304"/>
            <a:ext cx="9432925" cy="915986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F537492-A184-8A30-5B17-BC8ED1F06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E6DEBA9A-70D9-2E5D-75ED-0C56A82A7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8C0FEC-177F-6D40-8D4E-9D2EE4F3566C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51214D1-5897-C963-4C82-516205EA1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563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94800" y="2322000"/>
            <a:ext cx="5207040" cy="32520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18DE81-80F4-95FC-AE73-4D214EAB90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06984" y="2322000"/>
            <a:ext cx="5207043" cy="324863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9B325A6-E896-4E80-BE18-E2AF8828C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6733113" cy="1914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9610D51C-0E2F-3409-3BF6-DC3E0F437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9370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D7AE94E6-9682-5643-A9FA-EE6FB64B1DB8}" type="datetime1">
              <a:rPr lang="de-CH" smtClean="0"/>
              <a:t>04.03.2025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2195AB1-AEE6-EFBE-61F4-D736B573F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62FF748-17DA-D7BE-F753-F70C98C81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126800"/>
            <a:ext cx="5206515" cy="915986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7252DFA-2339-7EBC-8A79-865BA5FAA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4644" y="1140293"/>
            <a:ext cx="5428241" cy="889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555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1DBCDB32-B63F-276D-3134-C6D5CA3C2B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02742"/>
              </p:ext>
            </p:extLst>
          </p:nvPr>
        </p:nvGraphicFramePr>
        <p:xfrm>
          <a:off x="-328246" y="-9144"/>
          <a:ext cx="207402" cy="6848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402">
                  <a:extLst>
                    <a:ext uri="{9D8B030D-6E8A-4147-A177-3AD203B41FA5}">
                      <a16:colId xmlns:a16="http://schemas.microsoft.com/office/drawing/2014/main" val="3799170915"/>
                    </a:ext>
                  </a:extLst>
                </a:gridCol>
              </a:tblGrid>
              <a:tr h="351740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6472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5583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8238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0857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66369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57167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5591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7441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33429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40844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23837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599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70689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28357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08647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042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95637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de-CH" sz="8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86846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56E5AF7-66F5-CCBF-32DA-F41FC464DAE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255220"/>
              </p:ext>
            </p:extLst>
          </p:nvPr>
        </p:nvGraphicFramePr>
        <p:xfrm>
          <a:off x="712280" y="723346"/>
          <a:ext cx="1076744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5930">
                  <a:extLst>
                    <a:ext uri="{9D8B030D-6E8A-4147-A177-3AD203B41FA5}">
                      <a16:colId xmlns:a16="http://schemas.microsoft.com/office/drawing/2014/main" val="311656213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296915624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587861571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7533993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4077794597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137828134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3666043809"/>
                    </a:ext>
                  </a:extLst>
                </a:gridCol>
                <a:gridCol w="1345930">
                  <a:extLst>
                    <a:ext uri="{9D8B030D-6E8A-4147-A177-3AD203B41FA5}">
                      <a16:colId xmlns:a16="http://schemas.microsoft.com/office/drawing/2014/main" val="183706509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8206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9987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587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53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424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52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2735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191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8849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411121"/>
                  </a:ext>
                </a:extLst>
              </a:tr>
            </a:tbl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4800" y="1029507"/>
            <a:ext cx="9415970" cy="672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4800" y="2317044"/>
            <a:ext cx="9433450" cy="3256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719982" marR="0" lvl="2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439928" marR="0" lvl="3" indent="-191995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845" y="6309786"/>
            <a:ext cx="720000" cy="32690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CE0C2EE9-03DB-AF4F-A1AC-8CCEA1816E4B}" type="datetime1">
              <a:rPr lang="de-CH" smtClean="0"/>
              <a:t>04.03.2025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4800" y="537198"/>
            <a:ext cx="5401200" cy="1974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cap="none" spc="3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4800" y="6309786"/>
            <a:ext cx="364045" cy="326905"/>
          </a:xfrm>
          <a:prstGeom prst="rect">
            <a:avLst/>
          </a:prstGeom>
        </p:spPr>
        <p:txBody>
          <a:bodyPr vert="horz" lIns="0" tIns="0" rIns="72000" bIns="0" rtlCol="0" anchor="b"/>
          <a:lstStyle>
            <a:lvl1pPr algn="l">
              <a:defRPr sz="800" spc="50" baseline="0">
                <a:solidFill>
                  <a:schemeClr val="tx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2305475" y="-16800"/>
            <a:ext cx="2615012" cy="109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CH" sz="600">
                <a:solidFill>
                  <a:schemeClr val="bg2"/>
                </a:solidFill>
                <a:latin typeface="+mn-lt"/>
              </a:rPr>
              <a:t>2025 – Version 1.0 – 10/2024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8C44D02-F5E9-5442-12A2-FEB84D4DF2D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97200" y="6463534"/>
            <a:ext cx="482312" cy="179465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C3BAE167-1CE9-B1CE-E653-414E8FC0E3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194630"/>
              </p:ext>
            </p:extLst>
          </p:nvPr>
        </p:nvGraphicFramePr>
        <p:xfrm>
          <a:off x="694800" y="-502882"/>
          <a:ext cx="108024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CH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91819D-3F1B-42AD-9EF2-76A1CE50C1E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9813740"/>
              </p:ext>
            </p:extLst>
          </p:nvPr>
        </p:nvGraphicFramePr>
        <p:xfrm>
          <a:off x="694800" y="-1817348"/>
          <a:ext cx="10802400" cy="81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543259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05995409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54167183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12593178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665311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527641167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65825318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375190376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Blue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Green </a:t>
                      </a:r>
                      <a:r>
                        <a:rPr kumimoji="0" lang="de-CH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kumimoji="0" lang="de-CH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Ice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 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A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Purple Rain</a:t>
                      </a:r>
                      <a:b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Golden Milk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Blue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Peach Kiss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 </a:t>
                      </a: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 Medium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1940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 / 105 / 255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#0F69FF</a:t>
                      </a:r>
                    </a:p>
                  </a:txBody>
                  <a:tcPr marL="122067" marR="122067" marT="61034" marB="61034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230 / 200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#00E6C8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/ 38 / 80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#002650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127 / 154 / 174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#7F9AAE 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147 / 91 / 169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935BA9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230 / 191 / 127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#E6BF7F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216 / 224 / 230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#D8E0E6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240 / 128 / 128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#F08080</a:t>
                      </a:r>
                    </a:p>
                  </a:txBody>
                  <a:tcPr marL="122067" marR="122067" marT="61034" marB="61034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43677"/>
                  </a:ext>
                </a:extLst>
              </a:tr>
            </a:tbl>
          </a:graphicData>
        </a:graphic>
      </p:graphicFrame>
      <p:graphicFrame>
        <p:nvGraphicFramePr>
          <p:cNvPr id="9" name="Tabellenplatzhalter 11">
            <a:extLst>
              <a:ext uri="{FF2B5EF4-FFF2-40B4-BE49-F238E27FC236}">
                <a16:creationId xmlns:a16="http://schemas.microsoft.com/office/drawing/2014/main" id="{FE77DF9D-5F67-37A2-187D-A12891C825A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8715009"/>
              </p:ext>
            </p:extLst>
          </p:nvPr>
        </p:nvGraphicFramePr>
        <p:xfrm>
          <a:off x="694800" y="-951550"/>
          <a:ext cx="10800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22492436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5247254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361409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62978677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709714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144050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545995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253655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88463600"/>
                    </a:ext>
                  </a:extLst>
                </a:gridCol>
              </a:tblGrid>
              <a:tr h="212400">
                <a:tc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Zeilenabstandsoptionen / Paragraph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Spacing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Headlines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/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Agenda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text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</a:t>
                      </a:r>
                      <a:r>
                        <a:rPr lang="de-CH" sz="800" b="0" kern="1200" err="1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Roboto</a:t>
                      </a:r>
                      <a:r>
                        <a:rPr lang="de-CH" sz="800" b="0" kern="1200">
                          <a:solidFill>
                            <a:schemeClr val="accent2"/>
                          </a:solidFill>
                          <a:latin typeface="+mj-lt"/>
                          <a:ea typeface="+mn-ea"/>
                          <a:cs typeface="+mn-cs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  <a:endParaRPr lang="de-CH" sz="800" b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Body Text 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j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j-lt"/>
                        </a:rPr>
                        <a:t> medium </a:t>
                      </a:r>
                      <a:r>
                        <a:rPr lang="de-CH" sz="800" b="0" err="1">
                          <a:solidFill>
                            <a:schemeClr val="accent2"/>
                          </a:solidFill>
                          <a:latin typeface="+mn-lt"/>
                        </a:rPr>
                        <a:t>Roboto</a:t>
                      </a:r>
                      <a:r>
                        <a:rPr lang="de-CH" sz="800" b="0">
                          <a:solidFill>
                            <a:schemeClr val="accent2"/>
                          </a:solidFill>
                          <a:latin typeface="+mn-lt"/>
                        </a:rPr>
                        <a:t>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200" b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16416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Grösse / Size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744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Abstand vor / nach –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before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/ after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0 /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2631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Zeilenabstand / Line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Spacing</a:t>
                      </a:r>
                      <a:endParaRPr lang="de-CH" sz="800">
                        <a:solidFill>
                          <a:schemeClr val="accent2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einfach / </a:t>
                      </a:r>
                      <a:r>
                        <a:rPr lang="de-CH" sz="800" err="1">
                          <a:solidFill>
                            <a:schemeClr val="accent2"/>
                          </a:solidFill>
                        </a:rPr>
                        <a:t>single</a:t>
                      </a:r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800">
                          <a:solidFill>
                            <a:schemeClr val="accent2"/>
                          </a:solidFill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Roboto Light"/>
                          <a:ea typeface="+mn-ea"/>
                          <a:cs typeface="+mn-cs"/>
                        </a:rPr>
                        <a:t>multiple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616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0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</p:sldLayoutIdLst>
  <p:hf hdr="0"/>
  <p:txStyles>
    <p:titleStyle>
      <a:lvl1pPr algn="l" defTabSz="121914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3990" marR="0" indent="-191995" algn="l" defTabSz="121914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50800" indent="0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527" indent="-228594" algn="l" defTabSz="121914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19904" indent="239989" algn="l" defTabSz="121914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90000"/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  <p15:guide id="5" orient="horz" pos="436">
          <p15:clr>
            <a:srgbClr val="F26B43"/>
          </p15:clr>
        </p15:guide>
        <p15:guide id="16" pos="1277">
          <p15:clr>
            <a:srgbClr val="C35EA4"/>
          </p15:clr>
        </p15:guide>
        <p15:guide id="17" pos="2978">
          <p15:clr>
            <a:srgbClr val="C35EA4"/>
          </p15:clr>
        </p15:guide>
        <p15:guide id="18" pos="2139">
          <p15:clr>
            <a:srgbClr val="C35EA4"/>
          </p15:clr>
        </p15:guide>
        <p15:guide id="19" pos="3840">
          <p15:clr>
            <a:srgbClr val="C35EA4"/>
          </p15:clr>
        </p15:guide>
        <p15:guide id="20" pos="4679">
          <p15:clr>
            <a:srgbClr val="C35EA4"/>
          </p15:clr>
        </p15:guide>
        <p15:guide id="21" pos="5541">
          <p15:clr>
            <a:srgbClr val="C35EA4"/>
          </p15:clr>
        </p15:guide>
        <p15:guide id="22" pos="6380">
          <p15:clr>
            <a:srgbClr val="C35EA4"/>
          </p15:clr>
        </p15:guide>
        <p15:guide id="23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100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34" Type="http://schemas.openxmlformats.org/officeDocument/2006/relationships/image" Target="../media/image104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79.png"/><Relationship Id="rId32" Type="http://schemas.openxmlformats.org/officeDocument/2006/relationships/image" Target="../media/image91.png"/><Relationship Id="rId5" Type="http://schemas.openxmlformats.org/officeDocument/2006/relationships/image" Target="../media/image92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74.png"/><Relationship Id="rId31" Type="http://schemas.openxmlformats.org/officeDocument/2006/relationships/image" Target="../media/image103.png"/><Relationship Id="rId4" Type="http://schemas.openxmlformats.org/officeDocument/2006/relationships/image" Target="../media/image46.png"/><Relationship Id="rId9" Type="http://schemas.openxmlformats.org/officeDocument/2006/relationships/image" Target="../media/image96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101.png"/><Relationship Id="rId30" Type="http://schemas.openxmlformats.org/officeDocument/2006/relationships/image" Target="../media/image67.png"/><Relationship Id="rId35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26" Type="http://schemas.openxmlformats.org/officeDocument/2006/relationships/image" Target="../media/image117.png"/><Relationship Id="rId39" Type="http://schemas.openxmlformats.org/officeDocument/2006/relationships/image" Target="../media/image129.svg"/><Relationship Id="rId3" Type="http://schemas.openxmlformats.org/officeDocument/2006/relationships/image" Target="../media/image81.png"/><Relationship Id="rId21" Type="http://schemas.openxmlformats.org/officeDocument/2006/relationships/image" Target="../media/image112.png"/><Relationship Id="rId34" Type="http://schemas.openxmlformats.org/officeDocument/2006/relationships/image" Target="../media/image124.png"/><Relationship Id="rId42" Type="http://schemas.openxmlformats.org/officeDocument/2006/relationships/image" Target="../media/image132.png"/><Relationship Id="rId47" Type="http://schemas.openxmlformats.org/officeDocument/2006/relationships/image" Target="../media/image137.sv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109.png"/><Relationship Id="rId25" Type="http://schemas.openxmlformats.org/officeDocument/2006/relationships/image" Target="../media/image116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46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png"/><Relationship Id="rId20" Type="http://schemas.openxmlformats.org/officeDocument/2006/relationships/image" Target="../media/image87.png"/><Relationship Id="rId29" Type="http://schemas.openxmlformats.org/officeDocument/2006/relationships/image" Target="../media/image119.png"/><Relationship Id="rId41" Type="http://schemas.openxmlformats.org/officeDocument/2006/relationships/image" Target="../media/image131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24" Type="http://schemas.openxmlformats.org/officeDocument/2006/relationships/image" Target="../media/image115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130.png"/><Relationship Id="rId45" Type="http://schemas.openxmlformats.org/officeDocument/2006/relationships/image" Target="../media/image135.svg"/><Relationship Id="rId5" Type="http://schemas.openxmlformats.org/officeDocument/2006/relationships/image" Target="../media/image69.png"/><Relationship Id="rId15" Type="http://schemas.openxmlformats.org/officeDocument/2006/relationships/image" Target="../media/image108.png"/><Relationship Id="rId23" Type="http://schemas.openxmlformats.org/officeDocument/2006/relationships/image" Target="../media/image114.png"/><Relationship Id="rId28" Type="http://schemas.openxmlformats.org/officeDocument/2006/relationships/image" Target="../media/image86.png"/><Relationship Id="rId36" Type="http://schemas.openxmlformats.org/officeDocument/2006/relationships/image" Target="../media/image126.png"/><Relationship Id="rId49" Type="http://schemas.openxmlformats.org/officeDocument/2006/relationships/image" Target="../media/image105.png"/><Relationship Id="rId10" Type="http://schemas.openxmlformats.org/officeDocument/2006/relationships/image" Target="../media/image75.png"/><Relationship Id="rId19" Type="http://schemas.openxmlformats.org/officeDocument/2006/relationships/image" Target="../media/image111.png"/><Relationship Id="rId31" Type="http://schemas.openxmlformats.org/officeDocument/2006/relationships/image" Target="../media/image121.png"/><Relationship Id="rId44" Type="http://schemas.openxmlformats.org/officeDocument/2006/relationships/image" Target="../media/image134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14" Type="http://schemas.openxmlformats.org/officeDocument/2006/relationships/image" Target="../media/image107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133.svg"/><Relationship Id="rId48" Type="http://schemas.openxmlformats.org/officeDocument/2006/relationships/image" Target="../media/image103.png"/><Relationship Id="rId8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5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8.png"/><Relationship Id="rId5" Type="http://schemas.openxmlformats.org/officeDocument/2006/relationships/image" Target="../media/image46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serviceinvocation-quickstar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pubsub/pubsub-overview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139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11" Type="http://schemas.openxmlformats.org/officeDocument/2006/relationships/image" Target="../media/image110.png"/><Relationship Id="rId5" Type="http://schemas.openxmlformats.org/officeDocument/2006/relationships/image" Target="../media/image55.png"/><Relationship Id="rId15" Type="http://schemas.openxmlformats.org/officeDocument/2006/relationships/image" Target="../media/image107.png"/><Relationship Id="rId10" Type="http://schemas.openxmlformats.org/officeDocument/2006/relationships/image" Target="../media/image142.png"/><Relationship Id="rId4" Type="http://schemas.openxmlformats.org/officeDocument/2006/relationships/image" Target="../media/image53.png"/><Relationship Id="rId9" Type="http://schemas.openxmlformats.org/officeDocument/2006/relationships/image" Target="../media/image141.png"/><Relationship Id="rId1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pubsub-quickstar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ocs.dapr.io/developing-applications/building-blocks/actor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pr/quickstarts.git" TargetMode="External"/><Relationship Id="rId3" Type="http://schemas.openxmlformats.org/officeDocument/2006/relationships/hyperlink" Target="https://dapr.io/" TargetMode="External"/><Relationship Id="rId7" Type="http://schemas.openxmlformats.org/officeDocument/2006/relationships/hyperlink" Target="https://github.com/dapr" TargetMode="External"/><Relationship Id="rId2" Type="http://schemas.openxmlformats.org/officeDocument/2006/relationships/hyperlink" Target="https://github.com/Bern-Hack-Nigh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agrid.io/dapr-university" TargetMode="External"/><Relationship Id="rId5" Type="http://schemas.openxmlformats.org/officeDocument/2006/relationships/hyperlink" Target="https://docs.dapr.io/getting-started/" TargetMode="External"/><Relationship Id="rId4" Type="http://schemas.openxmlformats.org/officeDocument/2006/relationships/hyperlink" Target="https://dapr.io/lear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4.png"/><Relationship Id="rId5" Type="http://schemas.openxmlformats.org/officeDocument/2006/relationships/image" Target="../media/image85.png"/><Relationship Id="rId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pr.io/getting-started/quickstarts/actors-quickstar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dapr.io/getting-started/install-dapr-cli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1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7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E36B66-110A-1475-98B7-F8FB3D817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dirty="0"/>
              <a:t>Bern, 05. März 2025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9AC380-D231-A578-7FF8-940EA8146B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Moritz Baumotte, Martin Kräuchi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D40EC1-9430-C155-C869-A5A929326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000" dirty="0"/>
              <a:t>Hack Night Bern </a:t>
            </a:r>
            <a:br>
              <a:rPr lang="de-CH" sz="8000" dirty="0"/>
            </a:br>
            <a:r>
              <a:rPr lang="de-CH" sz="8000" dirty="0" err="1"/>
              <a:t>dapr</a:t>
            </a:r>
            <a:br>
              <a:rPr lang="de-CH" sz="8000" dirty="0"/>
            </a:br>
            <a:endParaRPr lang="de-CH" sz="8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AEA8E4-4DA0-E45F-DCA0-9F02F8138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ti&amp;m</a:t>
            </a:r>
          </a:p>
        </p:txBody>
      </p:sp>
      <p:pic>
        <p:nvPicPr>
          <p:cNvPr id="6" name="Google Shape;109;p30">
            <a:extLst>
              <a:ext uri="{FF2B5EF4-FFF2-40B4-BE49-F238E27FC236}">
                <a16:creationId xmlns:a16="http://schemas.microsoft.com/office/drawing/2014/main" id="{D1C0D3F2-4ED5-7E7E-6118-C49B752807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00260" y="470088"/>
            <a:ext cx="2030074" cy="203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9"/>
          <p:cNvCxnSpPr>
            <a:stCxn id="293" idx="2"/>
          </p:cNvCxnSpPr>
          <p:nvPr/>
        </p:nvCxnSpPr>
        <p:spPr>
          <a:xfrm>
            <a:off x="1250990" y="2260053"/>
            <a:ext cx="0" cy="1086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94" name="Google Shape;294;p39"/>
          <p:cNvSpPr/>
          <p:nvPr/>
        </p:nvSpPr>
        <p:spPr>
          <a:xfrm>
            <a:off x="266132" y="1071349"/>
            <a:ext cx="11662012" cy="1302127"/>
          </a:xfrm>
          <a:prstGeom prst="roundRect">
            <a:avLst>
              <a:gd name="adj" fmla="val 11426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from development to hosting</a:t>
            </a:r>
            <a:endParaRPr dirty="0"/>
          </a:p>
        </p:txBody>
      </p:sp>
      <p:grpSp>
        <p:nvGrpSpPr>
          <p:cNvPr id="296" name="Google Shape;296;p39"/>
          <p:cNvGrpSpPr/>
          <p:nvPr/>
        </p:nvGrpSpPr>
        <p:grpSpPr>
          <a:xfrm>
            <a:off x="710990" y="1180053"/>
            <a:ext cx="1080000" cy="1080000"/>
            <a:chOff x="779230" y="1433084"/>
            <a:chExt cx="1440000" cy="1440000"/>
          </a:xfrm>
        </p:grpSpPr>
        <p:pic>
          <p:nvPicPr>
            <p:cNvPr id="293" name="Google Shape;293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230" y="1433084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9"/>
            <p:cNvSpPr txBox="1"/>
            <p:nvPr/>
          </p:nvSpPr>
          <p:spPr>
            <a:xfrm>
              <a:off x="978473" y="1999216"/>
              <a:ext cx="1041511" cy="369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28" y="337112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8063" y="1525927"/>
            <a:ext cx="494987" cy="4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8366" y="1385151"/>
            <a:ext cx="876445" cy="77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80127" y="1448727"/>
            <a:ext cx="649386" cy="64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20992" y="1278262"/>
            <a:ext cx="1298773" cy="79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5132" y="1523656"/>
            <a:ext cx="930939" cy="4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15081" y="1550903"/>
            <a:ext cx="1507666" cy="4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41388" y="1500950"/>
            <a:ext cx="544940" cy="5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24829" y="1494139"/>
            <a:ext cx="494987" cy="5585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264994" y="2658088"/>
            <a:ext cx="11662012" cy="2612909"/>
          </a:xfrm>
          <a:prstGeom prst="roundRect">
            <a:avLst>
              <a:gd name="adj" fmla="val 5358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264994" y="5623559"/>
            <a:ext cx="11662012" cy="97498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9"/>
          <p:cNvPicPr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812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63019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>
            <a:picLocks noChangeAspect="1"/>
          </p:cNvPicPr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63019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>
            <a:picLocks noChangeAspect="1"/>
          </p:cNvPicPr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11388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>
            <a:picLocks noChangeAspect="1"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5975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>
            <a:picLocks noChangeAspect="1"/>
          </p:cNvPicPr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14650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08127" y="28816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59757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>
            <a:picLocks noChangeAspect="1"/>
          </p:cNvPicPr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11388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>
            <a:picLocks noChangeAspect="1"/>
          </p:cNvPicPr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514650" y="394711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>
            <a:picLocks noChangeAspect="1"/>
          </p:cNvPicPr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865" y="2877018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>
            <a:picLocks noChangeAspect="1"/>
          </p:cNvPicPr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553235" y="3928715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>
            <a:picLocks noChangeAspect="1"/>
          </p:cNvPicPr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553235" y="2875553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9"/>
          <p:cNvGrpSpPr/>
          <p:nvPr/>
        </p:nvGrpSpPr>
        <p:grpSpPr>
          <a:xfrm>
            <a:off x="8802806" y="862819"/>
            <a:ext cx="2944846" cy="343603"/>
            <a:chOff x="8802806" y="862819"/>
            <a:chExt cx="2944846" cy="343603"/>
          </a:xfrm>
        </p:grpSpPr>
        <p:sp>
          <p:nvSpPr>
            <p:cNvPr id="323" name="Google Shape;323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Use any language or runtime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5" name="Google Shape;325;p39"/>
          <p:cNvGrpSpPr/>
          <p:nvPr/>
        </p:nvGrpSpPr>
        <p:grpSpPr>
          <a:xfrm>
            <a:off x="459093" y="2482973"/>
            <a:ext cx="1745351" cy="343603"/>
            <a:chOff x="8802806" y="862819"/>
            <a:chExt cx="2944846" cy="343603"/>
          </a:xfrm>
        </p:grpSpPr>
        <p:sp>
          <p:nvSpPr>
            <p:cNvPr id="326" name="Google Shape;326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 txBox="1"/>
            <p:nvPr/>
          </p:nvSpPr>
          <p:spPr>
            <a:xfrm>
              <a:off x="8944941" y="884065"/>
              <a:ext cx="266057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6370320" y="5439988"/>
            <a:ext cx="5377333" cy="544426"/>
            <a:chOff x="8802806" y="862819"/>
            <a:chExt cx="2944846" cy="544426"/>
          </a:xfrm>
        </p:grpSpPr>
        <p:sp>
          <p:nvSpPr>
            <p:cNvPr id="329" name="Google Shape;329;p39"/>
            <p:cNvSpPr/>
            <p:nvPr/>
          </p:nvSpPr>
          <p:spPr>
            <a:xfrm>
              <a:off x="8802806" y="862819"/>
              <a:ext cx="2944846" cy="343603"/>
            </a:xfrm>
            <a:prstGeom prst="roundRect">
              <a:avLst>
                <a:gd name="adj" fmla="val 30559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9"/>
            <p:cNvSpPr txBox="1"/>
            <p:nvPr/>
          </p:nvSpPr>
          <p:spPr>
            <a:xfrm>
              <a:off x="8836815" y="884065"/>
              <a:ext cx="291083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Host on &amp; integrate with any cloud or edge infrastructure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31" name="Google Shape;331;p39"/>
          <p:cNvPicPr preferRelativeResize="0">
            <a:picLocks noChangeAspect="1"/>
          </p:cNvPicPr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704519" y="6028540"/>
            <a:ext cx="477352" cy="28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>
            <a:picLocks noChangeAspect="1"/>
          </p:cNvPicPr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458694" y="6068647"/>
            <a:ext cx="1358047" cy="21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>
            <a:picLocks noChangeAspect="1"/>
          </p:cNvPicPr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093564" y="6025062"/>
            <a:ext cx="1358047" cy="2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>
            <a:picLocks noChangeAspect="1"/>
          </p:cNvPicPr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30773" y="5993134"/>
            <a:ext cx="996923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>
            <a:picLocks noChangeAspect="1"/>
          </p:cNvPicPr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728435" y="5984414"/>
            <a:ext cx="1539367" cy="3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6C0DEA54-B758-D190-EADB-FE6562CB34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6497" y="3940386"/>
            <a:ext cx="972000" cy="97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E6973E-51E7-6715-1FB5-49AD657C43CD}"/>
              </a:ext>
            </a:extLst>
          </p:cNvPr>
          <p:cNvGrpSpPr/>
          <p:nvPr/>
        </p:nvGrpSpPr>
        <p:grpSpPr>
          <a:xfrm>
            <a:off x="7652980" y="5978333"/>
            <a:ext cx="1159206" cy="360000"/>
            <a:chOff x="8329361" y="5856379"/>
            <a:chExt cx="1159206" cy="360000"/>
          </a:xfrm>
        </p:grpSpPr>
        <p:pic>
          <p:nvPicPr>
            <p:cNvPr id="4" name="Google Shape;1778;p3">
              <a:extLst>
                <a:ext uri="{FF2B5EF4-FFF2-40B4-BE49-F238E27FC236}">
                  <a16:creationId xmlns:a16="http://schemas.microsoft.com/office/drawing/2014/main" id="{89689704-745C-AD94-A826-82E6D41B1FE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8329361" y="585637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16E2AC-DEE6-A305-573D-FE5413C35E03}"/>
                </a:ext>
              </a:extLst>
            </p:cNvPr>
            <p:cNvSpPr txBox="1"/>
            <p:nvPr/>
          </p:nvSpPr>
          <p:spPr>
            <a:xfrm>
              <a:off x="8613006" y="5925111"/>
              <a:ext cx="87556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Databases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970F2-A49F-D6C8-35BC-3951155ABFB6}"/>
              </a:ext>
            </a:extLst>
          </p:cNvPr>
          <p:cNvGrpSpPr/>
          <p:nvPr/>
        </p:nvGrpSpPr>
        <p:grpSpPr>
          <a:xfrm>
            <a:off x="8898160" y="5969478"/>
            <a:ext cx="1606843" cy="360000"/>
            <a:chOff x="8311975" y="6208941"/>
            <a:chExt cx="1606843" cy="360000"/>
          </a:xfrm>
        </p:grpSpPr>
        <p:pic>
          <p:nvPicPr>
            <p:cNvPr id="3" name="Google Shape;1775;p3">
              <a:extLst>
                <a:ext uri="{FF2B5EF4-FFF2-40B4-BE49-F238E27FC236}">
                  <a16:creationId xmlns:a16="http://schemas.microsoft.com/office/drawing/2014/main" id="{38449986-176F-9795-763F-9B2CF024ED8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8311975" y="620894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93D8E-92C1-FC31-C8AB-D1A02B4B8638}"/>
                </a:ext>
              </a:extLst>
            </p:cNvPr>
            <p:cNvSpPr txBox="1"/>
            <p:nvPr/>
          </p:nvSpPr>
          <p:spPr>
            <a:xfrm>
              <a:off x="8618462" y="6277673"/>
              <a:ext cx="13003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Message Brokers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44ECD-CDB3-56B3-357B-6E5D5DD49C1B}"/>
              </a:ext>
            </a:extLst>
          </p:cNvPr>
          <p:cNvGrpSpPr/>
          <p:nvPr/>
        </p:nvGrpSpPr>
        <p:grpSpPr>
          <a:xfrm>
            <a:off x="10584232" y="5981131"/>
            <a:ext cx="1070950" cy="360000"/>
            <a:chOff x="10057366" y="5981131"/>
            <a:chExt cx="1070950" cy="360000"/>
          </a:xfrm>
        </p:grpSpPr>
        <p:pic>
          <p:nvPicPr>
            <p:cNvPr id="5" name="Google Shape;1783;p3">
              <a:extLst>
                <a:ext uri="{FF2B5EF4-FFF2-40B4-BE49-F238E27FC236}">
                  <a16:creationId xmlns:a16="http://schemas.microsoft.com/office/drawing/2014/main" id="{392B6407-5A3E-B01D-307B-8A2917A38DE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0057366" y="598113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8800A-0D7B-A1BB-1BCC-43389EA3A376}"/>
                </a:ext>
              </a:extLst>
            </p:cNvPr>
            <p:cNvSpPr txBox="1"/>
            <p:nvPr/>
          </p:nvSpPr>
          <p:spPr>
            <a:xfrm>
              <a:off x="10393820" y="6033824"/>
              <a:ext cx="7344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pace Grotesk" pitchFamily="2" charset="0"/>
                  <a:cs typeface="Space Grotesk" pitchFamily="2" charset="0"/>
                </a:rPr>
                <a:t>Services</a:t>
              </a:r>
              <a:endParaRPr lang="en-NL" sz="105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70658E-69A1-988E-E3CF-24763C903169}"/>
              </a:ext>
            </a:extLst>
          </p:cNvPr>
          <p:cNvGrpSpPr/>
          <p:nvPr/>
        </p:nvGrpSpPr>
        <p:grpSpPr>
          <a:xfrm>
            <a:off x="1203092" y="5270997"/>
            <a:ext cx="152400" cy="354185"/>
            <a:chOff x="1203092" y="5270997"/>
            <a:chExt cx="152400" cy="354185"/>
          </a:xfrm>
        </p:grpSpPr>
        <p:cxnSp>
          <p:nvCxnSpPr>
            <p:cNvPr id="14" name="Google Shape;292;p39">
              <a:extLst>
                <a:ext uri="{FF2B5EF4-FFF2-40B4-BE49-F238E27FC236}">
                  <a16:creationId xmlns:a16="http://schemas.microsoft.com/office/drawing/2014/main" id="{D37626B8-450F-362B-DBA6-52F0FD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92" y="5270997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" name="Google Shape;292;p39">
              <a:extLst>
                <a:ext uri="{FF2B5EF4-FFF2-40B4-BE49-F238E27FC236}">
                  <a16:creationId xmlns:a16="http://schemas.microsoft.com/office/drawing/2014/main" id="{6DF071E8-EB21-3FF2-331D-20E6C19B9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5492" y="5285154"/>
              <a:ext cx="0" cy="34002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2E4D1C-B845-681D-4978-6B6390F5A38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56497" y="2883891"/>
            <a:ext cx="972000" cy="9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components</a:t>
            </a:r>
            <a:endParaRPr/>
          </a:p>
        </p:txBody>
      </p:sp>
      <p:grpSp>
        <p:nvGrpSpPr>
          <p:cNvPr id="357" name="Google Shape;357;p41"/>
          <p:cNvGrpSpPr/>
          <p:nvPr/>
        </p:nvGrpSpPr>
        <p:grpSpPr>
          <a:xfrm>
            <a:off x="7964229" y="247745"/>
            <a:ext cx="1690147" cy="1722037"/>
            <a:chOff x="5037950" y="573267"/>
            <a:chExt cx="1855000" cy="1890000"/>
          </a:xfrm>
        </p:grpSpPr>
        <p:pic>
          <p:nvPicPr>
            <p:cNvPr id="358" name="Google Shape;35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7950" y="573267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41"/>
            <p:cNvSpPr txBox="1"/>
            <p:nvPr/>
          </p:nvSpPr>
          <p:spPr>
            <a:xfrm>
              <a:off x="5192297" y="1139589"/>
              <a:ext cx="1149446" cy="33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361" name="Google Shape;361;p41"/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85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52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705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26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411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632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2338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7792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5587" y="2466584"/>
            <a:ext cx="972000" cy="9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1"/>
          <p:cNvGrpSpPr/>
          <p:nvPr/>
        </p:nvGrpSpPr>
        <p:grpSpPr>
          <a:xfrm>
            <a:off x="547550" y="3603378"/>
            <a:ext cx="617220" cy="2790279"/>
            <a:chOff x="724042" y="3703868"/>
            <a:chExt cx="617220" cy="2790279"/>
          </a:xfrm>
        </p:grpSpPr>
        <p:pic>
          <p:nvPicPr>
            <p:cNvPr id="371" name="Google Shape;371;p4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2622" y="4937558"/>
              <a:ext cx="480060" cy="560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3102" y="5571072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3102" y="6151247"/>
              <a:ext cx="4191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24042" y="4334048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166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41"/>
          <p:cNvGrpSpPr/>
          <p:nvPr/>
        </p:nvGrpSpPr>
        <p:grpSpPr>
          <a:xfrm>
            <a:off x="1697499" y="3601948"/>
            <a:ext cx="655320" cy="3030310"/>
            <a:chOff x="1933191" y="3703868"/>
            <a:chExt cx="655320" cy="3030310"/>
          </a:xfrm>
        </p:grpSpPr>
        <p:pic>
          <p:nvPicPr>
            <p:cNvPr id="377" name="Google Shape;377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09866" y="4937559"/>
              <a:ext cx="4800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36535" y="6151248"/>
              <a:ext cx="419100" cy="582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933191" y="4334049"/>
              <a:ext cx="6553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036538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036535" y="5569709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1"/>
          <p:cNvGrpSpPr/>
          <p:nvPr/>
        </p:nvGrpSpPr>
        <p:grpSpPr>
          <a:xfrm>
            <a:off x="2843326" y="3608142"/>
            <a:ext cx="708660" cy="3022986"/>
            <a:chOff x="3195387" y="3703868"/>
            <a:chExt cx="708660" cy="3022986"/>
          </a:xfrm>
        </p:grpSpPr>
        <p:pic>
          <p:nvPicPr>
            <p:cNvPr id="383" name="Google Shape;383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340167" y="3703868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290637" y="4325602"/>
              <a:ext cx="5181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95387" y="4933569"/>
              <a:ext cx="70866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431607" y="5549051"/>
              <a:ext cx="23622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1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340167" y="6170594"/>
              <a:ext cx="41910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41"/>
          <p:cNvGrpSpPr/>
          <p:nvPr/>
        </p:nvGrpSpPr>
        <p:grpSpPr>
          <a:xfrm>
            <a:off x="4000895" y="3601948"/>
            <a:ext cx="731520" cy="2994115"/>
            <a:chOff x="4420633" y="3703868"/>
            <a:chExt cx="731520" cy="2994115"/>
          </a:xfrm>
        </p:grpSpPr>
        <p:pic>
          <p:nvPicPr>
            <p:cNvPr id="389" name="Google Shape;389;p41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4447303" y="3703868"/>
              <a:ext cx="6781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4500643" y="4943615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473973" y="4312331"/>
              <a:ext cx="62484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4496833" y="6187443"/>
              <a:ext cx="579120" cy="51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4420633" y="5541134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41"/>
          <p:cNvGrpSpPr/>
          <p:nvPr/>
        </p:nvGrpSpPr>
        <p:grpSpPr>
          <a:xfrm>
            <a:off x="5226505" y="3601948"/>
            <a:ext cx="617220" cy="3008532"/>
            <a:chOff x="5728372" y="3703868"/>
            <a:chExt cx="617220" cy="3008532"/>
          </a:xfrm>
        </p:grpSpPr>
        <p:pic>
          <p:nvPicPr>
            <p:cNvPr id="395" name="Google Shape;395;p41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5857912" y="5558279"/>
              <a:ext cx="358140" cy="5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5827432" y="6140900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728372" y="4349289"/>
              <a:ext cx="617220" cy="52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735992" y="3703868"/>
              <a:ext cx="60198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27432" y="4998518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41"/>
          <p:cNvGrpSpPr/>
          <p:nvPr/>
        </p:nvGrpSpPr>
        <p:grpSpPr>
          <a:xfrm>
            <a:off x="6250584" y="3598218"/>
            <a:ext cx="899160" cy="1752865"/>
            <a:chOff x="6866252" y="3732443"/>
            <a:chExt cx="899160" cy="1752865"/>
          </a:xfrm>
        </p:grpSpPr>
        <p:pic>
          <p:nvPicPr>
            <p:cNvPr id="401" name="Google Shape;40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106282" y="3732443"/>
              <a:ext cx="419100" cy="49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106282" y="4913808"/>
              <a:ext cx="419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1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866252" y="4299758"/>
              <a:ext cx="899160" cy="5600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02497" y="3611905"/>
            <a:ext cx="419100" cy="49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3617192"/>
            <a:ext cx="758181" cy="461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9843773" y="3598218"/>
            <a:ext cx="731520" cy="2389967"/>
            <a:chOff x="10719294" y="3703868"/>
            <a:chExt cx="731520" cy="2389967"/>
          </a:xfrm>
        </p:grpSpPr>
        <p:pic>
          <p:nvPicPr>
            <p:cNvPr id="407" name="Google Shape;407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0799304" y="3703868"/>
              <a:ext cx="57150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719294" y="4301387"/>
              <a:ext cx="731520" cy="55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1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0725009" y="4952619"/>
              <a:ext cx="720090" cy="51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1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10892649" y="5575675"/>
              <a:ext cx="384810" cy="5181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41"/>
          <p:cNvCxnSpPr>
            <a:cxnSpLocks/>
            <a:endCxn id="361" idx="0"/>
          </p:cNvCxnSpPr>
          <p:nvPr/>
        </p:nvCxnSpPr>
        <p:spPr>
          <a:xfrm rot="5400000">
            <a:off x="8280962" y="1559872"/>
            <a:ext cx="496603" cy="131682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2" name="Google Shape;412;p41"/>
          <p:cNvCxnSpPr>
            <a:cxnSpLocks/>
            <a:endCxn id="369" idx="0"/>
          </p:cNvCxnSpPr>
          <p:nvPr/>
        </p:nvCxnSpPr>
        <p:spPr>
          <a:xfrm rot="5400000">
            <a:off x="7696329" y="975239"/>
            <a:ext cx="496603" cy="248608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41"/>
          <p:cNvCxnSpPr>
            <a:cxnSpLocks/>
            <a:endCxn id="366" idx="0"/>
          </p:cNvCxnSpPr>
          <p:nvPr/>
        </p:nvCxnSpPr>
        <p:spPr>
          <a:xfrm rot="5400000">
            <a:off x="7111697" y="390607"/>
            <a:ext cx="496603" cy="365535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" name="Google Shape;414;p41"/>
          <p:cNvCxnSpPr>
            <a:cxnSpLocks/>
            <a:endCxn id="363" idx="0"/>
          </p:cNvCxnSpPr>
          <p:nvPr/>
        </p:nvCxnSpPr>
        <p:spPr>
          <a:xfrm rot="5400000">
            <a:off x="6527064" y="-194026"/>
            <a:ext cx="496603" cy="482461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41"/>
          <p:cNvCxnSpPr>
            <a:cxnSpLocks/>
            <a:endCxn id="368" idx="0"/>
          </p:cNvCxnSpPr>
          <p:nvPr/>
        </p:nvCxnSpPr>
        <p:spPr>
          <a:xfrm rot="5400000">
            <a:off x="5942432" y="-778658"/>
            <a:ext cx="496603" cy="599388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41"/>
          <p:cNvCxnSpPr>
            <a:cxnSpLocks/>
            <a:endCxn id="362" idx="0"/>
          </p:cNvCxnSpPr>
          <p:nvPr/>
        </p:nvCxnSpPr>
        <p:spPr>
          <a:xfrm rot="5400000">
            <a:off x="5357799" y="-1363291"/>
            <a:ext cx="496603" cy="716314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41"/>
          <p:cNvCxnSpPr>
            <a:cxnSpLocks/>
            <a:endCxn id="364" idx="0"/>
          </p:cNvCxnSpPr>
          <p:nvPr/>
        </p:nvCxnSpPr>
        <p:spPr>
          <a:xfrm rot="5400000">
            <a:off x="4773167" y="-1947923"/>
            <a:ext cx="496603" cy="833241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41"/>
          <p:cNvCxnSpPr>
            <a:cxnSpLocks/>
            <a:endCxn id="365" idx="0"/>
          </p:cNvCxnSpPr>
          <p:nvPr/>
        </p:nvCxnSpPr>
        <p:spPr>
          <a:xfrm rot="5400000">
            <a:off x="8865594" y="2144504"/>
            <a:ext cx="496603" cy="14755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41"/>
          <p:cNvCxnSpPr>
            <a:cxnSpLocks/>
            <a:endCxn id="367" idx="0"/>
          </p:cNvCxnSpPr>
          <p:nvPr/>
        </p:nvCxnSpPr>
        <p:spPr>
          <a:xfrm rot="16200000" flipH="1">
            <a:off x="9450226" y="1707427"/>
            <a:ext cx="496603" cy="1021709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9189720" y="1975485"/>
            <a:ext cx="0" cy="14700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CE3A6-CBF3-14F2-BBDA-CDF122FCD002}"/>
              </a:ext>
            </a:extLst>
          </p:cNvPr>
          <p:cNvGrpSpPr/>
          <p:nvPr/>
        </p:nvGrpSpPr>
        <p:grpSpPr>
          <a:xfrm>
            <a:off x="11081469" y="3598614"/>
            <a:ext cx="594360" cy="3030310"/>
            <a:chOff x="11525363" y="3703868"/>
            <a:chExt cx="594360" cy="303031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98F3F3A-D74F-17D8-4790-CD43AD580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628233" y="3703868"/>
              <a:ext cx="388620" cy="54102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8D77623-E665-4337-F0E1-4A253B85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525363" y="4312331"/>
              <a:ext cx="594360" cy="5410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6984DBB-EB36-1A03-D78C-453DF67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654903" y="5552815"/>
              <a:ext cx="335280" cy="5410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7610109-CA96-57E2-CA71-04F72FEE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1632043" y="6216018"/>
              <a:ext cx="381000" cy="5181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9414E2-2905-193C-2DAE-70827F2B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612993" y="4896606"/>
              <a:ext cx="419100" cy="556260"/>
            </a:xfrm>
            <a:prstGeom prst="rect">
              <a:avLst/>
            </a:prstGeom>
          </p:spPr>
        </p:pic>
      </p:grpSp>
      <p:pic>
        <p:nvPicPr>
          <p:cNvPr id="15" name="Picture 14" descr="A blue and white sign with arrows&#10;&#10;Description automatically generated">
            <a:extLst>
              <a:ext uri="{FF2B5EF4-FFF2-40B4-BE49-F238E27FC236}">
                <a16:creationId xmlns:a16="http://schemas.microsoft.com/office/drawing/2014/main" id="{22860F93-BB3A-C4C9-784C-1242C7A269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892649" y="2466584"/>
            <a:ext cx="972000" cy="972000"/>
          </a:xfrm>
          <a:prstGeom prst="rect">
            <a:avLst/>
          </a:prstGeom>
        </p:spPr>
      </p:pic>
      <p:cxnSp>
        <p:nvCxnSpPr>
          <p:cNvPr id="16" name="Google Shape;419;p41">
            <a:extLst>
              <a:ext uri="{FF2B5EF4-FFF2-40B4-BE49-F238E27FC236}">
                <a16:creationId xmlns:a16="http://schemas.microsoft.com/office/drawing/2014/main" id="{162E8702-4D04-4F44-2B5C-22D12A65EA51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10034860" y="1122794"/>
            <a:ext cx="496603" cy="219097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5F573A-F850-931F-E7E3-8FF8673B2BE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554117" y="4508006"/>
            <a:ext cx="972000" cy="972000"/>
          </a:xfrm>
          <a:prstGeom prst="rect">
            <a:avLst/>
          </a:prstGeom>
        </p:spPr>
      </p:pic>
      <p:pic>
        <p:nvPicPr>
          <p:cNvPr id="4" name="Google Shape;405;p41">
            <a:extLst>
              <a:ext uri="{FF2B5EF4-FFF2-40B4-BE49-F238E27FC236}">
                <a16:creationId xmlns:a16="http://schemas.microsoft.com/office/drawing/2014/main" id="{DAEF12D5-F24B-C800-2A07-57A48F82CC34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61026" y="5649602"/>
            <a:ext cx="758181" cy="461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18;p41">
            <a:extLst>
              <a:ext uri="{FF2B5EF4-FFF2-40B4-BE49-F238E27FC236}">
                <a16:creationId xmlns:a16="http://schemas.microsoft.com/office/drawing/2014/main" id="{0FACB736-C21F-9247-C4DB-C2481AE1A435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8196664" y="3061734"/>
            <a:ext cx="2289725" cy="602818"/>
          </a:xfrm>
          <a:prstGeom prst="bentConnector3">
            <a:avLst>
              <a:gd name="adj1" fmla="val 88223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Service Invocation</a:t>
            </a:r>
            <a:endParaRPr dirty="0"/>
          </a:p>
        </p:txBody>
      </p:sp>
      <p:sp>
        <p:nvSpPr>
          <p:cNvPr id="667" name="Google Shape;667;p53"/>
          <p:cNvSpPr txBox="1"/>
          <p:nvPr/>
        </p:nvSpPr>
        <p:spPr>
          <a:xfrm>
            <a:off x="619725" y="5285409"/>
            <a:ext cx="67432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checkout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668" name="Google Shape;668;p53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669" name="Google Shape;669;p53"/>
          <p:cNvGrpSpPr/>
          <p:nvPr/>
        </p:nvGrpSpPr>
        <p:grpSpPr>
          <a:xfrm>
            <a:off x="791075" y="1682342"/>
            <a:ext cx="10630355" cy="3283617"/>
            <a:chOff x="791075" y="1019062"/>
            <a:chExt cx="10630355" cy="3283617"/>
          </a:xfrm>
        </p:grpSpPr>
        <p:pic>
          <p:nvPicPr>
            <p:cNvPr id="670" name="Google Shape;670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075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61430" y="214267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15700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16805" y="268267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4" name="Google Shape;674;p53"/>
            <p:cNvCxnSpPr/>
            <p:nvPr/>
          </p:nvCxnSpPr>
          <p:spPr>
            <a:xfrm>
              <a:off x="2842772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5" name="Google Shape;675;p53"/>
            <p:cNvCxnSpPr/>
            <p:nvPr/>
          </p:nvCxnSpPr>
          <p:spPr>
            <a:xfrm>
              <a:off x="8576333" y="3071672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6" name="Google Shape;676;p53"/>
            <p:cNvCxnSpPr/>
            <p:nvPr/>
          </p:nvCxnSpPr>
          <p:spPr>
            <a:xfrm>
              <a:off x="4709348" y="3071672"/>
              <a:ext cx="2807457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7" name="Google Shape;677;p53"/>
            <p:cNvCxnSpPr/>
            <p:nvPr/>
          </p:nvCxnSpPr>
          <p:spPr>
            <a:xfrm rot="10800000">
              <a:off x="2829124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8" name="Google Shape;678;p53"/>
            <p:cNvCxnSpPr/>
            <p:nvPr/>
          </p:nvCxnSpPr>
          <p:spPr>
            <a:xfrm rot="10800000">
              <a:off x="8562685" y="336396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9" name="Google Shape;679;p53"/>
            <p:cNvCxnSpPr/>
            <p:nvPr/>
          </p:nvCxnSpPr>
          <p:spPr>
            <a:xfrm rot="10800000">
              <a:off x="4695700" y="3363961"/>
              <a:ext cx="2821105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80" name="Google Shape;680;p53"/>
            <p:cNvCxnSpPr/>
            <p:nvPr/>
          </p:nvCxnSpPr>
          <p:spPr>
            <a:xfrm rot="10800000">
              <a:off x="4151889" y="2129735"/>
              <a:ext cx="0" cy="51148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1" name="Google Shape;681;p53"/>
            <p:cNvSpPr txBox="1"/>
            <p:nvPr/>
          </p:nvSpPr>
          <p:spPr>
            <a:xfrm>
              <a:off x="969264" y="301689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Customer</a:t>
              </a:r>
              <a:endParaRPr sz="2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2" name="Google Shape;682;p53"/>
            <p:cNvSpPr txBox="1"/>
            <p:nvPr/>
          </p:nvSpPr>
          <p:spPr>
            <a:xfrm>
              <a:off x="9462529" y="299394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Checkout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3" name="Google Shape;683;p53"/>
            <p:cNvGrpSpPr/>
            <p:nvPr/>
          </p:nvGrpSpPr>
          <p:grpSpPr>
            <a:xfrm>
              <a:off x="3615699" y="1019062"/>
              <a:ext cx="1080000" cy="1080000"/>
              <a:chOff x="4602161" y="1371134"/>
              <a:chExt cx="1080000" cy="1080000"/>
            </a:xfrm>
          </p:grpSpPr>
          <p:pic>
            <p:nvPicPr>
              <p:cNvPr id="684" name="Google Shape;684;p5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02161" y="1371134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" name="Google Shape;685;p53"/>
              <p:cNvSpPr txBox="1"/>
              <p:nvPr/>
            </p:nvSpPr>
            <p:spPr>
              <a:xfrm>
                <a:off x="4689827" y="1760127"/>
                <a:ext cx="904668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DNS</a:t>
                </a:r>
                <a:endParaRPr sz="1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686" name="Google Shape;686;p53"/>
            <p:cNvSpPr txBox="1"/>
            <p:nvPr/>
          </p:nvSpPr>
          <p:spPr>
            <a:xfrm>
              <a:off x="4695698" y="1235395"/>
              <a:ext cx="1943935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 resolution component for service discovery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687" name="Google Shape;687;p53"/>
            <p:cNvSpPr txBox="1"/>
            <p:nvPr/>
          </p:nvSpPr>
          <p:spPr>
            <a:xfrm>
              <a:off x="5360879" y="2716989"/>
              <a:ext cx="154433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Invoke method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688" name="Google Shape;688;p53"/>
            <p:cNvGrpSpPr/>
            <p:nvPr/>
          </p:nvGrpSpPr>
          <p:grpSpPr>
            <a:xfrm>
              <a:off x="5118201" y="3420248"/>
              <a:ext cx="2244775" cy="540000"/>
              <a:chOff x="5118201" y="3374528"/>
              <a:chExt cx="2244775" cy="540000"/>
            </a:xfrm>
          </p:grpSpPr>
          <p:pic>
            <p:nvPicPr>
              <p:cNvPr id="689" name="Google Shape;689;p5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18201" y="3374528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" name="Google Shape;690;p53"/>
              <p:cNvSpPr txBox="1"/>
              <p:nvPr/>
            </p:nvSpPr>
            <p:spPr>
              <a:xfrm>
                <a:off x="5550657" y="3546540"/>
                <a:ext cx="1812319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mTLS encryption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pic>
          <p:nvPicPr>
            <p:cNvPr id="691" name="Google Shape;69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41048" y="206989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76405" y="123539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3" name="Google Shape;693;p53"/>
            <p:cNvCxnSpPr/>
            <p:nvPr/>
          </p:nvCxnSpPr>
          <p:spPr>
            <a:xfrm rot="10800000">
              <a:off x="8038252" y="188168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94" name="Google Shape;694;p53"/>
            <p:cNvSpPr txBox="1"/>
            <p:nvPr/>
          </p:nvSpPr>
          <p:spPr>
            <a:xfrm>
              <a:off x="8396405" y="131573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pic>
        <p:nvPicPr>
          <p:cNvPr id="695" name="Google Shape;695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Service Invocation Demo</a:t>
            </a:r>
            <a:endParaRPr/>
          </a:p>
        </p:txBody>
      </p:sp>
      <p:sp>
        <p:nvSpPr>
          <p:cNvPr id="701" name="Google Shape;701;p54">
            <a:hlinkClick r:id="rId3"/>
          </p:cNvPr>
          <p:cNvSpPr txBox="1"/>
          <p:nvPr/>
        </p:nvSpPr>
        <p:spPr>
          <a:xfrm>
            <a:off x="1455576" y="5995452"/>
            <a:ext cx="9280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https://docs.dapr.io/getting-started/quickstarts/serviceinvocation-quickstart/</a:t>
            </a:r>
            <a:endParaRPr sz="1400" b="0" i="0" u="none" strike="noStrike" cap="none" dirty="0">
              <a:solidFill>
                <a:srgbClr val="000000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pic>
        <p:nvPicPr>
          <p:cNvPr id="2" name="Google Shape;649;p51">
            <a:extLst>
              <a:ext uri="{FF2B5EF4-FFF2-40B4-BE49-F238E27FC236}">
                <a16:creationId xmlns:a16="http://schemas.microsoft.com/office/drawing/2014/main" id="{0BD0AD22-E88C-6199-5258-D152975761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5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API</a:t>
            </a:r>
            <a:endParaRPr dirty="0"/>
          </a:p>
        </p:txBody>
      </p:sp>
      <p:sp>
        <p:nvSpPr>
          <p:cNvPr id="708" name="Google Shape;708;p55">
            <a:hlinkClick r:id="rId4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https://docs.dapr.io/developing-applications/building-blocks/pubsub/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729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7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</a:t>
            </a:r>
            <a:endParaRPr dirty="0"/>
          </a:p>
        </p:txBody>
      </p:sp>
      <p:sp>
        <p:nvSpPr>
          <p:cNvPr id="736" name="Google Shape;736;p57"/>
          <p:cNvSpPr txBox="1"/>
          <p:nvPr/>
        </p:nvSpPr>
        <p:spPr>
          <a:xfrm>
            <a:off x="619725" y="5285409"/>
            <a:ext cx="71594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sp>
        <p:nvSpPr>
          <p:cNvPr id="737" name="Google Shape;737;p57"/>
          <p:cNvSpPr txBox="1"/>
          <p:nvPr/>
        </p:nvSpPr>
        <p:spPr>
          <a:xfrm>
            <a:off x="8357962" y="5281529"/>
            <a:ext cx="35906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http://localhost:5100/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738" name="Google Shape;738;p57"/>
          <p:cNvGrpSpPr/>
          <p:nvPr/>
        </p:nvGrpSpPr>
        <p:grpSpPr>
          <a:xfrm>
            <a:off x="791075" y="1898675"/>
            <a:ext cx="10630355" cy="3183791"/>
            <a:chOff x="791075" y="1898675"/>
            <a:chExt cx="10630355" cy="3183791"/>
          </a:xfrm>
        </p:grpSpPr>
        <p:pic>
          <p:nvPicPr>
            <p:cNvPr id="739" name="Google Shape;739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075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61430" y="2805959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5700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16805" y="334595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3" name="Google Shape;743;p57"/>
            <p:cNvCxnSpPr/>
            <p:nvPr/>
          </p:nvCxnSpPr>
          <p:spPr>
            <a:xfrm>
              <a:off x="2842772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44" name="Google Shape;744;p57"/>
            <p:cNvCxnSpPr/>
            <p:nvPr/>
          </p:nvCxnSpPr>
          <p:spPr>
            <a:xfrm>
              <a:off x="8576333" y="3876311"/>
              <a:ext cx="80022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45" name="Google Shape;745;p57"/>
            <p:cNvSpPr txBox="1"/>
            <p:nvPr/>
          </p:nvSpPr>
          <p:spPr>
            <a:xfrm>
              <a:off x="969264" y="3680178"/>
              <a:ext cx="177393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Publisher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6" name="Google Shape;746;p57"/>
            <p:cNvSpPr txBox="1"/>
            <p:nvPr/>
          </p:nvSpPr>
          <p:spPr>
            <a:xfrm>
              <a:off x="9424428" y="3657228"/>
              <a:ext cx="18303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Subscriber</a:t>
              </a:r>
              <a:endParaRPr sz="2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47" name="Google Shape;74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41048" y="2733178"/>
              <a:ext cx="1020381" cy="38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76405" y="189867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9" name="Google Shape;749;p57"/>
            <p:cNvCxnSpPr/>
            <p:nvPr/>
          </p:nvCxnSpPr>
          <p:spPr>
            <a:xfrm rot="10800000">
              <a:off x="8038252" y="2544965"/>
              <a:ext cx="0" cy="77096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0" name="Google Shape;750;p57"/>
            <p:cNvSpPr txBox="1"/>
            <p:nvPr/>
          </p:nvSpPr>
          <p:spPr>
            <a:xfrm>
              <a:off x="8396405" y="1979019"/>
              <a:ext cx="15443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Observability backend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751" name="Google Shape;751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206803" y="3497621"/>
              <a:ext cx="1800000" cy="7766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2" name="Google Shape;752;p57"/>
            <p:cNvCxnSpPr/>
            <p:nvPr/>
          </p:nvCxnSpPr>
          <p:spPr>
            <a:xfrm>
              <a:off x="4695700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53" name="Google Shape;753;p57"/>
            <p:cNvCxnSpPr/>
            <p:nvPr/>
          </p:nvCxnSpPr>
          <p:spPr>
            <a:xfrm>
              <a:off x="7076625" y="3876311"/>
              <a:ext cx="44018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54" name="Google Shape;754;p57"/>
            <p:cNvSpPr txBox="1"/>
            <p:nvPr/>
          </p:nvSpPr>
          <p:spPr>
            <a:xfrm>
              <a:off x="5312526" y="3656606"/>
              <a:ext cx="121582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Message </a:t>
              </a:r>
              <a:endParaRPr sz="1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broker</a:t>
              </a:r>
              <a:endParaRPr sz="14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755" name="Google Shape;755;p57"/>
            <p:cNvGrpSpPr/>
            <p:nvPr/>
          </p:nvGrpSpPr>
          <p:grpSpPr>
            <a:xfrm>
              <a:off x="5145907" y="2792907"/>
              <a:ext cx="1930716" cy="618218"/>
              <a:chOff x="5060230" y="2776686"/>
              <a:chExt cx="1930716" cy="618218"/>
            </a:xfrm>
          </p:grpSpPr>
          <p:pic>
            <p:nvPicPr>
              <p:cNvPr id="756" name="Google Shape;756;p57" descr="A blue and black cloud logo&#10;&#10;Description automatically generated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060230" y="2776686"/>
                <a:ext cx="618218" cy="6182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" name="Google Shape;757;p57"/>
              <p:cNvSpPr txBox="1"/>
              <p:nvPr/>
            </p:nvSpPr>
            <p:spPr>
              <a:xfrm>
                <a:off x="5709990" y="2947315"/>
                <a:ext cx="128095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121C29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Cloudevents</a:t>
                </a:r>
                <a:endParaRPr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grpSp>
          <p:nvGrpSpPr>
            <p:cNvPr id="758" name="Google Shape;758;p57"/>
            <p:cNvGrpSpPr/>
            <p:nvPr/>
          </p:nvGrpSpPr>
          <p:grpSpPr>
            <a:xfrm>
              <a:off x="4750644" y="4499536"/>
              <a:ext cx="2785649" cy="582930"/>
              <a:chOff x="3539169" y="1480531"/>
              <a:chExt cx="2785649" cy="582930"/>
            </a:xfrm>
          </p:grpSpPr>
          <p:pic>
            <p:nvPicPr>
              <p:cNvPr id="759" name="Google Shape;759;p5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056511" y="1507201"/>
                <a:ext cx="48006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5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905718" y="1480531"/>
                <a:ext cx="419100" cy="5829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5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634813" y="1507201"/>
                <a:ext cx="65532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57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3539169" y="1507201"/>
                <a:ext cx="419100" cy="55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57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388375" y="1564351"/>
                <a:ext cx="419100" cy="4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Publish / Subscribe Demo</a:t>
            </a:r>
            <a:endParaRPr dirty="0"/>
          </a:p>
        </p:txBody>
      </p:sp>
      <p:sp>
        <p:nvSpPr>
          <p:cNvPr id="807" name="Google Shape;807;p59">
            <a:hlinkClick r:id="rId3"/>
          </p:cNvPr>
          <p:cNvSpPr txBox="1"/>
          <p:nvPr/>
        </p:nvSpPr>
        <p:spPr>
          <a:xfrm>
            <a:off x="1878329" y="5995452"/>
            <a:ext cx="843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https://docs.dapr.io/getting-started/quickstarts/pubsub-quickstart/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706;p55">
            <a:extLst>
              <a:ext uri="{FF2B5EF4-FFF2-40B4-BE49-F238E27FC236}">
                <a16:creationId xmlns:a16="http://schemas.microsoft.com/office/drawing/2014/main" id="{0EE1BAAB-9631-D40F-1377-5DD38F3BD5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8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sp>
        <p:nvSpPr>
          <p:cNvPr id="1191" name="Google Shape;1191;p98">
            <a:hlinkClick r:id="rId4"/>
          </p:cNvPr>
          <p:cNvSpPr txBox="1"/>
          <p:nvPr/>
        </p:nvSpPr>
        <p:spPr>
          <a:xfrm>
            <a:off x="1419661" y="5995452"/>
            <a:ext cx="93526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https://docs.dapr.io/developing-applications/building-blocks/actors/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AA03-6C5D-26CC-2EB9-DC4EC63E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6;p50">
            <a:extLst>
              <a:ext uri="{FF2B5EF4-FFF2-40B4-BE49-F238E27FC236}">
                <a16:creationId xmlns:a16="http://schemas.microsoft.com/office/drawing/2014/main" id="{B1AE344A-E490-6788-0301-9E0525DD24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4490" y="206237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189D906-968E-3069-7697-93907A31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4" y="214127"/>
            <a:ext cx="11820099" cy="924588"/>
          </a:xfrm>
        </p:spPr>
        <p:txBody>
          <a:bodyPr/>
          <a:lstStyle/>
          <a:p>
            <a:r>
              <a:rPr lang="en-US" dirty="0"/>
              <a:t>Actors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925BC-A51F-4ED7-8AEC-DF303DF8B5A5}"/>
              </a:ext>
            </a:extLst>
          </p:cNvPr>
          <p:cNvSpPr txBox="1"/>
          <p:nvPr/>
        </p:nvSpPr>
        <p:spPr>
          <a:xfrm>
            <a:off x="5560994" y="1948819"/>
            <a:ext cx="6518114" cy="296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the Virtual Actor pattern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State is persisted in a configurable state store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Uses turn-based access in concurrent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Built-in actor distribution and fail-over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Schedule period work using timers &amp; reminders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Author actors in C#, Java, JavaScript, Python and Go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pace Grotesk" pitchFamily="2" charset="0"/>
                <a:cs typeface="Space Grotesk" pitchFamily="2" charset="0"/>
              </a:rPr>
              <a:t>- Use the Actors API with any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37EA7-6144-2355-0475-0DBFD3D9C847}"/>
              </a:ext>
            </a:extLst>
          </p:cNvPr>
          <p:cNvSpPr txBox="1"/>
          <p:nvPr/>
        </p:nvSpPr>
        <p:spPr>
          <a:xfrm>
            <a:off x="422770" y="3434244"/>
            <a:ext cx="4663440" cy="143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</a:rPr>
              <a:t>The Actors API allows to write concurrent applications using the actor model.</a:t>
            </a:r>
            <a:endParaRPr lang="en-NL" sz="2000" b="1" dirty="0">
              <a:solidFill>
                <a:schemeClr val="accent2"/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0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188DE-BC53-46FB-649A-932438B9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320290"/>
            <a:ext cx="8064499" cy="3615768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https://github.com/Bern-Hack-Night</a:t>
            </a:r>
            <a:r>
              <a:rPr lang="de-CH" dirty="0"/>
              <a:t>  source, </a:t>
            </a:r>
            <a:r>
              <a:rPr lang="de-CH" dirty="0" err="1"/>
              <a:t>powerpoint</a:t>
            </a:r>
            <a:endParaRPr lang="de-CH" dirty="0"/>
          </a:p>
          <a:p>
            <a:r>
              <a:rPr lang="de-CH" dirty="0">
                <a:hlinkClick r:id="rId3"/>
              </a:rPr>
              <a:t>https://dapr.io/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page</a:t>
            </a:r>
            <a:endParaRPr lang="de-CH" dirty="0"/>
          </a:p>
          <a:p>
            <a:r>
              <a:rPr lang="de-CH" dirty="0">
                <a:hlinkClick r:id="rId4"/>
              </a:rPr>
              <a:t>https://dapr.io/learn/</a:t>
            </a:r>
            <a:r>
              <a:rPr lang="de-CH" dirty="0"/>
              <a:t> online </a:t>
            </a:r>
            <a:r>
              <a:rPr lang="de-CH" dirty="0" err="1"/>
              <a:t>tools</a:t>
            </a:r>
            <a:r>
              <a:rPr lang="de-CH" dirty="0"/>
              <a:t> </a:t>
            </a:r>
          </a:p>
          <a:p>
            <a:r>
              <a:rPr lang="de-CH" dirty="0">
                <a:hlinkClick r:id="rId5"/>
              </a:rPr>
              <a:t>https://docs.dapr.io/getting-started/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endParaRPr lang="de-CH" dirty="0"/>
          </a:p>
          <a:p>
            <a:r>
              <a:rPr lang="de-CH" dirty="0">
                <a:hlinkClick r:id="rId6"/>
              </a:rPr>
              <a:t>https://www.diagrid.io/dapr-university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start</a:t>
            </a:r>
            <a:endParaRPr lang="de-CH" dirty="0"/>
          </a:p>
          <a:p>
            <a:r>
              <a:rPr lang="de-CH" dirty="0">
                <a:hlinkClick r:id="rId7"/>
              </a:rPr>
              <a:t>https://github.com/dapr</a:t>
            </a:r>
            <a:r>
              <a:rPr lang="de-CH" dirty="0"/>
              <a:t> </a:t>
            </a:r>
          </a:p>
          <a:p>
            <a:r>
              <a:rPr lang="de-CH" dirty="0">
                <a:hlinkClick r:id="rId8"/>
              </a:rPr>
              <a:t>https://github.com/dapr/quickstarts.git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686C56-537F-3CDD-A560-E6B7FF7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16975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4D9EC130-B86F-9C97-45B4-858D7E99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7299305-102D-DD4B-4F98-E6F909B76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BA3DB204-DD6B-2AB0-995A-29CDBCF07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Virtual Actor Model</a:t>
            </a:r>
            <a:endParaRPr dirty="0"/>
          </a:p>
        </p:txBody>
      </p:sp>
      <p:sp>
        <p:nvSpPr>
          <p:cNvPr id="21" name="Google Shape;270;p37">
            <a:extLst>
              <a:ext uri="{FF2B5EF4-FFF2-40B4-BE49-F238E27FC236}">
                <a16:creationId xmlns:a16="http://schemas.microsoft.com/office/drawing/2014/main" id="{E0FC1AD7-B303-5501-74E8-E6905069B0FC}"/>
              </a:ext>
            </a:extLst>
          </p:cNvPr>
          <p:cNvSpPr txBox="1"/>
          <p:nvPr/>
        </p:nvSpPr>
        <p:spPr>
          <a:xfrm>
            <a:off x="1075178" y="2644190"/>
            <a:ext cx="1006324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Actor lifetime is not tied to their in-memory representation. 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200" b="0" i="0" u="none" strike="noStrike" cap="none" dirty="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need to explicitly create or destroy an actor.</a:t>
            </a:r>
            <a:endParaRPr sz="3200" b="0" i="0" u="none" strike="noStrike" cap="none" dirty="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2140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B17F93E-6F78-EC6A-A219-D104465F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E1F3B9BF-3E2A-03C1-0CAB-DBF046FCB1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643C4DAF-0B86-ACCC-ADC3-B42B5F0AB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 placement</a:t>
            </a:r>
            <a:endParaRPr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12E110B-7F29-E7D9-29C8-5D026D9101D5}"/>
              </a:ext>
            </a:extLst>
          </p:cNvPr>
          <p:cNvGraphicFramePr>
            <a:graphicFrameLocks noGrp="1"/>
          </p:cNvGraphicFramePr>
          <p:nvPr/>
        </p:nvGraphicFramePr>
        <p:xfrm>
          <a:off x="2611540" y="4710156"/>
          <a:ext cx="2091969" cy="115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9304">
                  <a:extLst>
                    <a:ext uri="{9D8B030D-6E8A-4147-A177-3AD203B41FA5}">
                      <a16:colId xmlns:a16="http://schemas.microsoft.com/office/drawing/2014/main" val="2877901858"/>
                    </a:ext>
                  </a:extLst>
                </a:gridCol>
                <a:gridCol w="1132665">
                  <a:extLst>
                    <a:ext uri="{9D8B030D-6E8A-4147-A177-3AD203B41FA5}">
                      <a16:colId xmlns:a16="http://schemas.microsoft.com/office/drawing/2014/main" val="1956813874"/>
                    </a:ext>
                  </a:extLst>
                </a:gridCol>
              </a:tblGrid>
              <a:tr h="2739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Actor Type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1" u="none" strike="noStrike" cap="none" dirty="0">
                          <a:solidFill>
                            <a:srgbClr val="FFFFFF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Dapr Instances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21246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MyActor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8197"/>
                  </a:ext>
                </a:extLst>
              </a:tr>
              <a:tr h="373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nsolas"/>
                        <a:buNone/>
                      </a:pPr>
                      <a:r>
                        <a:rPr lang="en-US" sz="1050" u="none" strike="noStrike" cap="none" dirty="0" err="1"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OtherActor</a:t>
                      </a:r>
                      <a:endParaRPr sz="1050" b="0" u="none" strike="noStrike" cap="none" dirty="0">
                        <a:solidFill>
                          <a:srgbClr val="1A1A1A"/>
                        </a:solidFill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b="0" u="none" strike="noStrike" cap="none" dirty="0">
                          <a:solidFill>
                            <a:srgbClr val="1A1A1A"/>
                          </a:solidFill>
                          <a:latin typeface="Space Grotesk" pitchFamily="2" charset="0"/>
                          <a:ea typeface="Arial"/>
                          <a:cs typeface="Space Grotesk" pitchFamily="2" charset="0"/>
                          <a:sym typeface="Arial"/>
                        </a:rPr>
                        <a:t>Partition 2</a:t>
                      </a:r>
                      <a:endParaRPr sz="1050" u="none" strike="noStrike" cap="none" dirty="0">
                        <a:latin typeface="Space Grotesk" pitchFamily="2" charset="0"/>
                        <a:ea typeface="Arial"/>
                        <a:cs typeface="Space Grotesk" pitchFamily="2" charset="0"/>
                        <a:sym typeface="Arial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88888"/>
                  </a:ext>
                </a:extLst>
              </a:tr>
            </a:tbl>
          </a:graphicData>
        </a:graphic>
      </p:graphicFrame>
      <p:grpSp>
        <p:nvGrpSpPr>
          <p:cNvPr id="3" name="Google Shape;1802;p4">
            <a:extLst>
              <a:ext uri="{FF2B5EF4-FFF2-40B4-BE49-F238E27FC236}">
                <a16:creationId xmlns:a16="http://schemas.microsoft.com/office/drawing/2014/main" id="{A603840B-9EAA-A590-8920-0F2F5C4B8D40}"/>
              </a:ext>
            </a:extLst>
          </p:cNvPr>
          <p:cNvGrpSpPr/>
          <p:nvPr/>
        </p:nvGrpSpPr>
        <p:grpSpPr>
          <a:xfrm>
            <a:off x="1414748" y="1678999"/>
            <a:ext cx="1815770" cy="1890000"/>
            <a:chOff x="1183411" y="1647687"/>
            <a:chExt cx="1815770" cy="1890000"/>
          </a:xfrm>
        </p:grpSpPr>
        <p:pic>
          <p:nvPicPr>
            <p:cNvPr id="4" name="Google Shape;1803;p4">
              <a:extLst>
                <a:ext uri="{FF2B5EF4-FFF2-40B4-BE49-F238E27FC236}">
                  <a16:creationId xmlns:a16="http://schemas.microsoft.com/office/drawing/2014/main" id="{9E10581F-20FA-5357-69CD-0F53E1E4E4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3411" y="1647687"/>
              <a:ext cx="181577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804;p4">
              <a:extLst>
                <a:ext uri="{FF2B5EF4-FFF2-40B4-BE49-F238E27FC236}">
                  <a16:creationId xmlns:a16="http://schemas.microsoft.com/office/drawing/2014/main" id="{9A1247A5-1B3C-E242-E5C3-3DF06CCCECFD}"/>
                </a:ext>
              </a:extLst>
            </p:cNvPr>
            <p:cNvSpPr txBox="1"/>
            <p:nvPr/>
          </p:nvSpPr>
          <p:spPr>
            <a:xfrm>
              <a:off x="1311416" y="2185650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" name="Google Shape;1837;p5">
            <a:extLst>
              <a:ext uri="{FF2B5EF4-FFF2-40B4-BE49-F238E27FC236}">
                <a16:creationId xmlns:a16="http://schemas.microsoft.com/office/drawing/2014/main" id="{0709EBAE-18A3-1C4A-DF46-98CA86E35D35}"/>
              </a:ext>
            </a:extLst>
          </p:cNvPr>
          <p:cNvGrpSpPr/>
          <p:nvPr/>
        </p:nvGrpSpPr>
        <p:grpSpPr>
          <a:xfrm>
            <a:off x="7890366" y="1678999"/>
            <a:ext cx="1855000" cy="1890000"/>
            <a:chOff x="5005426" y="1539000"/>
            <a:chExt cx="1855000" cy="1890000"/>
          </a:xfrm>
        </p:grpSpPr>
        <p:pic>
          <p:nvPicPr>
            <p:cNvPr id="13" name="Google Shape;1838;p5">
              <a:extLst>
                <a:ext uri="{FF2B5EF4-FFF2-40B4-BE49-F238E27FC236}">
                  <a16:creationId xmlns:a16="http://schemas.microsoft.com/office/drawing/2014/main" id="{1414C36A-9709-1E22-F5B7-08885F0D227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9;p5">
              <a:extLst>
                <a:ext uri="{FF2B5EF4-FFF2-40B4-BE49-F238E27FC236}">
                  <a16:creationId xmlns:a16="http://schemas.microsoft.com/office/drawing/2014/main" id="{D5000BD1-78BD-AFEA-ACBE-23D03103D72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1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DCC924-3412-2768-9427-12F832B9DA00}"/>
              </a:ext>
            </a:extLst>
          </p:cNvPr>
          <p:cNvGrpSpPr/>
          <p:nvPr/>
        </p:nvGrpSpPr>
        <p:grpSpPr>
          <a:xfrm>
            <a:off x="9907865" y="1794262"/>
            <a:ext cx="1090905" cy="821267"/>
            <a:chOff x="4110463" y="1307904"/>
            <a:chExt cx="1090905" cy="821267"/>
          </a:xfrm>
        </p:grpSpPr>
        <p:pic>
          <p:nvPicPr>
            <p:cNvPr id="23" name="Google Shape;2104;p74">
              <a:extLst>
                <a:ext uri="{FF2B5EF4-FFF2-40B4-BE49-F238E27FC236}">
                  <a16:creationId xmlns:a16="http://schemas.microsoft.com/office/drawing/2014/main" id="{9024E289-727A-8549-8040-2B3E21222F5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90;p89">
              <a:extLst>
                <a:ext uri="{FF2B5EF4-FFF2-40B4-BE49-F238E27FC236}">
                  <a16:creationId xmlns:a16="http://schemas.microsoft.com/office/drawing/2014/main" id="{AD73A138-8501-F1BB-1373-4B72BF9D326D}"/>
                </a:ext>
              </a:extLst>
            </p:cNvPr>
            <p:cNvSpPr txBox="1"/>
            <p:nvPr/>
          </p:nvSpPr>
          <p:spPr>
            <a:xfrm>
              <a:off x="4110463" y="1852212"/>
              <a:ext cx="109090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F2BA6A-7064-C183-DA76-CCA86A5E3AD6}"/>
              </a:ext>
            </a:extLst>
          </p:cNvPr>
          <p:cNvGrpSpPr/>
          <p:nvPr/>
        </p:nvGrpSpPr>
        <p:grpSpPr>
          <a:xfrm>
            <a:off x="4831453" y="3527452"/>
            <a:ext cx="1440000" cy="2034183"/>
            <a:chOff x="5375625" y="3103709"/>
            <a:chExt cx="1440000" cy="2034183"/>
          </a:xfrm>
        </p:grpSpPr>
        <p:pic>
          <p:nvPicPr>
            <p:cNvPr id="25" name="Google Shape;2017;p13">
              <a:extLst>
                <a:ext uri="{FF2B5EF4-FFF2-40B4-BE49-F238E27FC236}">
                  <a16:creationId xmlns:a16="http://schemas.microsoft.com/office/drawing/2014/main" id="{D50498D5-96DB-40DA-BB57-55293D0804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5625" y="310370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90;p89">
              <a:extLst>
                <a:ext uri="{FF2B5EF4-FFF2-40B4-BE49-F238E27FC236}">
                  <a16:creationId xmlns:a16="http://schemas.microsoft.com/office/drawing/2014/main" id="{C79FF595-2685-B7D5-7327-B1FC60D19BF3}"/>
                </a:ext>
              </a:extLst>
            </p:cNvPr>
            <p:cNvSpPr txBox="1"/>
            <p:nvPr/>
          </p:nvSpPr>
          <p:spPr>
            <a:xfrm>
              <a:off x="5456850" y="4614712"/>
              <a:ext cx="129990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Placement Service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5" name="Google Shape;1165;p96">
            <a:extLst>
              <a:ext uri="{FF2B5EF4-FFF2-40B4-BE49-F238E27FC236}">
                <a16:creationId xmlns:a16="http://schemas.microsoft.com/office/drawing/2014/main" id="{A8EEEE20-2DA1-BBB4-3FA6-A855E79D9E9A}"/>
              </a:ext>
            </a:extLst>
          </p:cNvPr>
          <p:cNvSpPr txBox="1"/>
          <p:nvPr/>
        </p:nvSpPr>
        <p:spPr>
          <a:xfrm>
            <a:off x="2869603" y="2180344"/>
            <a:ext cx="47043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actors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MyActor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update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47" name="Google Shape;1837;p5">
            <a:extLst>
              <a:ext uri="{FF2B5EF4-FFF2-40B4-BE49-F238E27FC236}">
                <a16:creationId xmlns:a16="http://schemas.microsoft.com/office/drawing/2014/main" id="{BFB1AEDA-938E-FDA5-FCB6-2126B208F84A}"/>
              </a:ext>
            </a:extLst>
          </p:cNvPr>
          <p:cNvGrpSpPr/>
          <p:nvPr/>
        </p:nvGrpSpPr>
        <p:grpSpPr>
          <a:xfrm>
            <a:off x="7890366" y="4466610"/>
            <a:ext cx="1855000" cy="1890000"/>
            <a:chOff x="5005426" y="1539000"/>
            <a:chExt cx="1855000" cy="1890000"/>
          </a:xfrm>
        </p:grpSpPr>
        <p:pic>
          <p:nvPicPr>
            <p:cNvPr id="51" name="Google Shape;1838;p5">
              <a:extLst>
                <a:ext uri="{FF2B5EF4-FFF2-40B4-BE49-F238E27FC236}">
                  <a16:creationId xmlns:a16="http://schemas.microsoft.com/office/drawing/2014/main" id="{6903A781-D528-E722-E709-339B2CB7CD3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05426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839;p5">
              <a:extLst>
                <a:ext uri="{FF2B5EF4-FFF2-40B4-BE49-F238E27FC236}">
                  <a16:creationId xmlns:a16="http://schemas.microsoft.com/office/drawing/2014/main" id="{6F2DD7F9-0D35-D7FE-96F8-4E70AA66BDCB}"/>
                </a:ext>
              </a:extLst>
            </p:cNvPr>
            <p:cNvSpPr txBox="1"/>
            <p:nvPr/>
          </p:nvSpPr>
          <p:spPr>
            <a:xfrm>
              <a:off x="5562032" y="2028511"/>
              <a:ext cx="114944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</a:t>
              </a:r>
              <a:b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Instance 2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048FB9-1E30-DD22-B554-3F7A1E736B83}"/>
              </a:ext>
            </a:extLst>
          </p:cNvPr>
          <p:cNvGrpSpPr/>
          <p:nvPr/>
        </p:nvGrpSpPr>
        <p:grpSpPr>
          <a:xfrm>
            <a:off x="9899452" y="2811754"/>
            <a:ext cx="1098446" cy="821267"/>
            <a:chOff x="10821510" y="2708041"/>
            <a:chExt cx="1098446" cy="821267"/>
          </a:xfrm>
        </p:grpSpPr>
        <p:pic>
          <p:nvPicPr>
            <p:cNvPr id="53" name="Google Shape;2104;p74">
              <a:extLst>
                <a:ext uri="{FF2B5EF4-FFF2-40B4-BE49-F238E27FC236}">
                  <a16:creationId xmlns:a16="http://schemas.microsoft.com/office/drawing/2014/main" id="{A936EE5E-6BD7-EABF-3704-51C7B3C5AAF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090;p89">
              <a:extLst>
                <a:ext uri="{FF2B5EF4-FFF2-40B4-BE49-F238E27FC236}">
                  <a16:creationId xmlns:a16="http://schemas.microsoft.com/office/drawing/2014/main" id="{166F35CD-741E-5EAB-D9CF-0666309141FA}"/>
                </a:ext>
              </a:extLst>
            </p:cNvPr>
            <p:cNvSpPr txBox="1"/>
            <p:nvPr/>
          </p:nvSpPr>
          <p:spPr>
            <a:xfrm>
              <a:off x="10821510" y="3252349"/>
              <a:ext cx="109844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B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2B5FF648-DCCB-EBBA-1725-F8770FAF9CE7}"/>
              </a:ext>
            </a:extLst>
          </p:cNvPr>
          <p:cNvGrpSpPr/>
          <p:nvPr/>
        </p:nvGrpSpPr>
        <p:grpSpPr>
          <a:xfrm>
            <a:off x="7573917" y="1280095"/>
            <a:ext cx="3550548" cy="2481503"/>
            <a:chOff x="8118089" y="1280095"/>
            <a:chExt cx="3550548" cy="248150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F1EA2F4-6289-E713-102B-09355F34A7F0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61" name="Google Shape;463;p43">
              <a:extLst>
                <a:ext uri="{FF2B5EF4-FFF2-40B4-BE49-F238E27FC236}">
                  <a16:creationId xmlns:a16="http://schemas.microsoft.com/office/drawing/2014/main" id="{8628C980-DEF4-9354-7E36-D2BD4F168C08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63" name="Google Shape;1017;p69">
              <a:extLst>
                <a:ext uri="{FF2B5EF4-FFF2-40B4-BE49-F238E27FC236}">
                  <a16:creationId xmlns:a16="http://schemas.microsoft.com/office/drawing/2014/main" id="{0BF2F876-9951-7CE5-F5B0-A20CDB35A96E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1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10A0DE5F-004A-3784-30AF-B24AEFE48E2A}"/>
              </a:ext>
            </a:extLst>
          </p:cNvPr>
          <p:cNvGrpSpPr/>
          <p:nvPr/>
        </p:nvGrpSpPr>
        <p:grpSpPr>
          <a:xfrm>
            <a:off x="7573917" y="4100589"/>
            <a:ext cx="3550548" cy="2481503"/>
            <a:chOff x="8118089" y="1280095"/>
            <a:chExt cx="3550548" cy="2481503"/>
          </a:xfrm>
        </p:grpSpPr>
        <p:sp>
          <p:nvSpPr>
            <p:cNvPr id="1154" name="Rectangle: Rounded Corners 1153">
              <a:extLst>
                <a:ext uri="{FF2B5EF4-FFF2-40B4-BE49-F238E27FC236}">
                  <a16:creationId xmlns:a16="http://schemas.microsoft.com/office/drawing/2014/main" id="{82B8191A-7B52-C638-E8B8-98D1FE2D55E9}"/>
                </a:ext>
              </a:extLst>
            </p:cNvPr>
            <p:cNvSpPr/>
            <p:nvPr/>
          </p:nvSpPr>
          <p:spPr>
            <a:xfrm>
              <a:off x="8118089" y="1434399"/>
              <a:ext cx="3550548" cy="2327199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latin typeface="Space Grotesk" pitchFamily="2" charset="0"/>
              </a:endParaRPr>
            </a:p>
          </p:txBody>
        </p:sp>
        <p:sp>
          <p:nvSpPr>
            <p:cNvPr id="1155" name="Google Shape;463;p43">
              <a:extLst>
                <a:ext uri="{FF2B5EF4-FFF2-40B4-BE49-F238E27FC236}">
                  <a16:creationId xmlns:a16="http://schemas.microsoft.com/office/drawing/2014/main" id="{FD8E8B02-BE83-C719-8975-11CD8E0A6903}"/>
                </a:ext>
              </a:extLst>
            </p:cNvPr>
            <p:cNvSpPr/>
            <p:nvPr/>
          </p:nvSpPr>
          <p:spPr>
            <a:xfrm>
              <a:off x="10432180" y="1280095"/>
              <a:ext cx="951235" cy="321155"/>
            </a:xfrm>
            <a:prstGeom prst="roundRect">
              <a:avLst>
                <a:gd name="adj" fmla="val 20742"/>
              </a:avLst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156" name="Google Shape;1017;p69">
              <a:extLst>
                <a:ext uri="{FF2B5EF4-FFF2-40B4-BE49-F238E27FC236}">
                  <a16:creationId xmlns:a16="http://schemas.microsoft.com/office/drawing/2014/main" id="{77F8637A-B9EC-2B76-6327-01A0E0898E2B}"/>
                </a:ext>
              </a:extLst>
            </p:cNvPr>
            <p:cNvSpPr txBox="1"/>
            <p:nvPr/>
          </p:nvSpPr>
          <p:spPr>
            <a:xfrm>
              <a:off x="10547268" y="1314307"/>
              <a:ext cx="72105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050" i="0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Pod 2</a:t>
              </a:r>
              <a:endParaRPr sz="1050" i="0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279BE53F-D710-B042-10DD-6E10DEA8D791}"/>
              </a:ext>
            </a:extLst>
          </p:cNvPr>
          <p:cNvGrpSpPr/>
          <p:nvPr/>
        </p:nvGrpSpPr>
        <p:grpSpPr>
          <a:xfrm>
            <a:off x="9873788" y="4612433"/>
            <a:ext cx="1149774" cy="819931"/>
            <a:chOff x="4076386" y="1307904"/>
            <a:chExt cx="1149774" cy="819931"/>
          </a:xfrm>
        </p:grpSpPr>
        <p:pic>
          <p:nvPicPr>
            <p:cNvPr id="1158" name="Google Shape;2104;p74">
              <a:extLst>
                <a:ext uri="{FF2B5EF4-FFF2-40B4-BE49-F238E27FC236}">
                  <a16:creationId xmlns:a16="http://schemas.microsoft.com/office/drawing/2014/main" id="{393339DB-6E02-976D-0450-3EB9E636C1C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6301" y="130790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090;p89">
              <a:extLst>
                <a:ext uri="{FF2B5EF4-FFF2-40B4-BE49-F238E27FC236}">
                  <a16:creationId xmlns:a16="http://schemas.microsoft.com/office/drawing/2014/main" id="{64FE5E1B-620C-1288-8702-35C8E9ACF260}"/>
                </a:ext>
              </a:extLst>
            </p:cNvPr>
            <p:cNvSpPr txBox="1"/>
            <p:nvPr/>
          </p:nvSpPr>
          <p:spPr>
            <a:xfrm>
              <a:off x="4076386" y="1850876"/>
              <a:ext cx="114977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C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050FC7EE-01AE-4B53-74A4-4379B988C4DC}"/>
              </a:ext>
            </a:extLst>
          </p:cNvPr>
          <p:cNvGrpSpPr/>
          <p:nvPr/>
        </p:nvGrpSpPr>
        <p:grpSpPr>
          <a:xfrm>
            <a:off x="9793594" y="5629925"/>
            <a:ext cx="1280215" cy="813059"/>
            <a:chOff x="10715652" y="2708041"/>
            <a:chExt cx="1280215" cy="813059"/>
          </a:xfrm>
        </p:grpSpPr>
        <p:pic>
          <p:nvPicPr>
            <p:cNvPr id="1161" name="Google Shape;2104;p74">
              <a:extLst>
                <a:ext uri="{FF2B5EF4-FFF2-40B4-BE49-F238E27FC236}">
                  <a16:creationId xmlns:a16="http://schemas.microsoft.com/office/drawing/2014/main" id="{2DAEE14B-8987-B2F1-0AB6-AC160CF8DAC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85760" y="270804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090;p89">
              <a:extLst>
                <a:ext uri="{FF2B5EF4-FFF2-40B4-BE49-F238E27FC236}">
                  <a16:creationId xmlns:a16="http://schemas.microsoft.com/office/drawing/2014/main" id="{21323012-962A-5DD1-CE44-C60B0C0D7E46}"/>
                </a:ext>
              </a:extLst>
            </p:cNvPr>
            <p:cNvSpPr txBox="1"/>
            <p:nvPr/>
          </p:nvSpPr>
          <p:spPr>
            <a:xfrm>
              <a:off x="10715652" y="3244141"/>
              <a:ext cx="128021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 err="1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OtherActor</a:t>
              </a:r>
              <a:r>
                <a:rPr lang="en-US" sz="12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 A</a:t>
              </a:r>
              <a:endParaRPr sz="12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0873268C-16DA-2B2D-66AF-B6C677BCA0E7}"/>
              </a:ext>
            </a:extLst>
          </p:cNvPr>
          <p:cNvGrpSpPr/>
          <p:nvPr/>
        </p:nvGrpSpPr>
        <p:grpSpPr>
          <a:xfrm>
            <a:off x="6212584" y="3305235"/>
            <a:ext cx="1690487" cy="2220144"/>
            <a:chOff x="6212584" y="3305235"/>
            <a:chExt cx="1690487" cy="2220144"/>
          </a:xfrm>
        </p:grpSpPr>
        <p:cxnSp>
          <p:nvCxnSpPr>
            <p:cNvPr id="42" name="Google Shape;1069;p88">
              <a:extLst>
                <a:ext uri="{FF2B5EF4-FFF2-40B4-BE49-F238E27FC236}">
                  <a16:creationId xmlns:a16="http://schemas.microsoft.com/office/drawing/2014/main" id="{5A8E90B6-3ECE-0153-3B88-72E4A5A74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024" y="3330548"/>
              <a:ext cx="1640342" cy="54259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57" name="Google Shape;1069;p88">
              <a:extLst>
                <a:ext uri="{FF2B5EF4-FFF2-40B4-BE49-F238E27FC236}">
                  <a16:creationId xmlns:a16="http://schemas.microsoft.com/office/drawing/2014/main" id="{ED66A083-D055-DB87-6E3F-611691350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2584" y="4638907"/>
              <a:ext cx="1690487" cy="88647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2" name="Google Shape;1090;p89">
              <a:extLst>
                <a:ext uri="{FF2B5EF4-FFF2-40B4-BE49-F238E27FC236}">
                  <a16:creationId xmlns:a16="http://schemas.microsoft.com/office/drawing/2014/main" id="{A2272403-15B3-DAB9-B16F-8F3C4ECE043C}"/>
                </a:ext>
              </a:extLst>
            </p:cNvPr>
            <p:cNvSpPr txBox="1"/>
            <p:nvPr/>
          </p:nvSpPr>
          <p:spPr>
            <a:xfrm>
              <a:off x="6607395" y="330523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73" name="Google Shape;1090;p89">
              <a:extLst>
                <a:ext uri="{FF2B5EF4-FFF2-40B4-BE49-F238E27FC236}">
                  <a16:creationId xmlns:a16="http://schemas.microsoft.com/office/drawing/2014/main" id="{E2C504C9-F40C-0BAB-9488-DAFB92CA7C51}"/>
                </a:ext>
              </a:extLst>
            </p:cNvPr>
            <p:cNvSpPr txBox="1"/>
            <p:nvPr/>
          </p:nvSpPr>
          <p:spPr>
            <a:xfrm>
              <a:off x="6606815" y="4659305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53213078-D89E-E157-05CA-A2C0A48246D9}"/>
              </a:ext>
            </a:extLst>
          </p:cNvPr>
          <p:cNvGrpSpPr/>
          <p:nvPr/>
        </p:nvGrpSpPr>
        <p:grpSpPr>
          <a:xfrm>
            <a:off x="3239242" y="3324884"/>
            <a:ext cx="1631618" cy="573582"/>
            <a:chOff x="3239242" y="3324884"/>
            <a:chExt cx="1631618" cy="573582"/>
          </a:xfrm>
        </p:grpSpPr>
        <p:cxnSp>
          <p:nvCxnSpPr>
            <p:cNvPr id="31" name="Google Shape;1069;p88">
              <a:extLst>
                <a:ext uri="{FF2B5EF4-FFF2-40B4-BE49-F238E27FC236}">
                  <a16:creationId xmlns:a16="http://schemas.microsoft.com/office/drawing/2014/main" id="{E9A1A692-B19E-F764-8253-400539F81B88}"/>
                </a:ext>
              </a:extLst>
            </p:cNvPr>
            <p:cNvCxnSpPr>
              <a:cxnSpLocks/>
            </p:cNvCxnSpPr>
            <p:nvPr/>
          </p:nvCxnSpPr>
          <p:spPr>
            <a:xfrm>
              <a:off x="3239242" y="3330548"/>
              <a:ext cx="1631618" cy="5679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4" name="Google Shape;1090;p89">
              <a:extLst>
                <a:ext uri="{FF2B5EF4-FFF2-40B4-BE49-F238E27FC236}">
                  <a16:creationId xmlns:a16="http://schemas.microsoft.com/office/drawing/2014/main" id="{1C9BDB32-342E-7448-79E6-DD0D7B79DFC7}"/>
                </a:ext>
              </a:extLst>
            </p:cNvPr>
            <p:cNvSpPr txBox="1"/>
            <p:nvPr/>
          </p:nvSpPr>
          <p:spPr>
            <a:xfrm>
              <a:off x="3864931" y="3324884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DC060500-DD3B-C1C1-FBAD-85CBF24287B7}"/>
              </a:ext>
            </a:extLst>
          </p:cNvPr>
          <p:cNvGrpSpPr/>
          <p:nvPr/>
        </p:nvGrpSpPr>
        <p:grpSpPr>
          <a:xfrm>
            <a:off x="3262516" y="2799233"/>
            <a:ext cx="4627850" cy="282521"/>
            <a:chOff x="3262516" y="2799233"/>
            <a:chExt cx="4627850" cy="282521"/>
          </a:xfrm>
        </p:grpSpPr>
        <p:cxnSp>
          <p:nvCxnSpPr>
            <p:cNvPr id="1166" name="Google Shape;1069;p88">
              <a:extLst>
                <a:ext uri="{FF2B5EF4-FFF2-40B4-BE49-F238E27FC236}">
                  <a16:creationId xmlns:a16="http://schemas.microsoft.com/office/drawing/2014/main" id="{EBA24C4C-F83B-46A9-71F2-DB0DF2F07C09}"/>
                </a:ext>
              </a:extLst>
            </p:cNvPr>
            <p:cNvCxnSpPr>
              <a:cxnSpLocks/>
            </p:cNvCxnSpPr>
            <p:nvPr/>
          </p:nvCxnSpPr>
          <p:spPr>
            <a:xfrm>
              <a:off x="3262516" y="3081754"/>
              <a:ext cx="46278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175" name="Google Shape;1090;p89">
              <a:extLst>
                <a:ext uri="{FF2B5EF4-FFF2-40B4-BE49-F238E27FC236}">
                  <a16:creationId xmlns:a16="http://schemas.microsoft.com/office/drawing/2014/main" id="{21B865CC-CA95-7344-EC43-E9A7000A1827}"/>
                </a:ext>
              </a:extLst>
            </p:cNvPr>
            <p:cNvSpPr txBox="1"/>
            <p:nvPr/>
          </p:nvSpPr>
          <p:spPr>
            <a:xfrm>
              <a:off x="5221760" y="2799233"/>
              <a:ext cx="5929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1F01BD84-A934-1477-55D8-3EC20C94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346B5685-2894-5912-0A2A-A0627DAF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14582013-6A01-022B-633D-83AE2849E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Actors API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066731-855E-4982-93BA-468D88DDB840}"/>
              </a:ext>
            </a:extLst>
          </p:cNvPr>
          <p:cNvGrpSpPr/>
          <p:nvPr/>
        </p:nvGrpSpPr>
        <p:grpSpPr>
          <a:xfrm>
            <a:off x="518918" y="1988098"/>
            <a:ext cx="4869737" cy="758778"/>
            <a:chOff x="447549" y="2482261"/>
            <a:chExt cx="4869737" cy="758778"/>
          </a:xfrm>
        </p:grpSpPr>
        <p:sp>
          <p:nvSpPr>
            <p:cNvPr id="3" name="Google Shape;1165;p96">
              <a:extLst>
                <a:ext uri="{FF2B5EF4-FFF2-40B4-BE49-F238E27FC236}">
                  <a16:creationId xmlns:a16="http://schemas.microsoft.com/office/drawing/2014/main" id="{83C81CC5-F81D-7A43-409F-0682B50AEFCC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/method/</a:t>
              </a:r>
              <a:r>
                <a:rPr lang="en-US" sz="1600" b="0" i="0" u="none" strike="noStrike" cap="none" dirty="0">
                  <a:solidFill>
                    <a:schemeClr val="accent3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update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31559-C284-234F-7CC3-FB18B5E669EB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Invoke the </a:t>
              </a:r>
              <a:r>
                <a:rPr lang="en-US" sz="1600" b="1" i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update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method on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8F099-901B-08DA-A77F-E7749D736925}"/>
              </a:ext>
            </a:extLst>
          </p:cNvPr>
          <p:cNvGrpSpPr/>
          <p:nvPr/>
        </p:nvGrpSpPr>
        <p:grpSpPr>
          <a:xfrm>
            <a:off x="518918" y="3136586"/>
            <a:ext cx="4869737" cy="758778"/>
            <a:chOff x="447549" y="2482261"/>
            <a:chExt cx="4869737" cy="758778"/>
          </a:xfrm>
        </p:grpSpPr>
        <p:sp>
          <p:nvSpPr>
            <p:cNvPr id="8" name="Google Shape;1165;p96">
              <a:extLst>
                <a:ext uri="{FF2B5EF4-FFF2-40B4-BE49-F238E27FC236}">
                  <a16:creationId xmlns:a16="http://schemas.microsoft.com/office/drawing/2014/main" id="{3C2FBC0E-3ED5-F72B-5BDD-829E41E5FD7E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748DAD-60CC-71F3-C93B-A02BA141B0DE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Save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56323-AA6F-EB6D-6715-E7FE73274ACA}"/>
              </a:ext>
            </a:extLst>
          </p:cNvPr>
          <p:cNvGrpSpPr/>
          <p:nvPr/>
        </p:nvGrpSpPr>
        <p:grpSpPr>
          <a:xfrm>
            <a:off x="518918" y="4285075"/>
            <a:ext cx="4869737" cy="758778"/>
            <a:chOff x="447549" y="2482261"/>
            <a:chExt cx="4869737" cy="758778"/>
          </a:xfrm>
        </p:grpSpPr>
        <p:sp>
          <p:nvSpPr>
            <p:cNvPr id="12" name="Google Shape;1165;p96">
              <a:extLst>
                <a:ext uri="{FF2B5EF4-FFF2-40B4-BE49-F238E27FC236}">
                  <a16:creationId xmlns:a16="http://schemas.microsoft.com/office/drawing/2014/main" id="{4F08CE2F-AE35-CDF0-215B-7087D1D76748}"/>
                </a:ext>
              </a:extLst>
            </p:cNvPr>
            <p:cNvSpPr txBox="1"/>
            <p:nvPr/>
          </p:nvSpPr>
          <p:spPr>
            <a:xfrm>
              <a:off x="447549" y="2902525"/>
              <a:ext cx="47043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GET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/state/key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DD0968-FD4F-A8FF-4595-E7EF1C2EF0F5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Get </a:t>
              </a:r>
              <a:r>
                <a:rPr lang="en-US" sz="1600" b="1" dirty="0" err="1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MyActor</a:t>
              </a: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 “A” state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E937FC-9BC6-8196-1ADA-5630DEC66B48}"/>
              </a:ext>
            </a:extLst>
          </p:cNvPr>
          <p:cNvGrpSpPr/>
          <p:nvPr/>
        </p:nvGrpSpPr>
        <p:grpSpPr>
          <a:xfrm>
            <a:off x="6560825" y="1988098"/>
            <a:ext cx="5007630" cy="758778"/>
            <a:chOff x="447549" y="2482261"/>
            <a:chExt cx="5007630" cy="758778"/>
          </a:xfrm>
        </p:grpSpPr>
        <p:sp>
          <p:nvSpPr>
            <p:cNvPr id="15" name="Google Shape;1165;p96">
              <a:extLst>
                <a:ext uri="{FF2B5EF4-FFF2-40B4-BE49-F238E27FC236}">
                  <a16:creationId xmlns:a16="http://schemas.microsoft.com/office/drawing/2014/main" id="{E4DA5B6D-74F6-BF2D-6C66-1824D56CA954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/reminders/process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EEB6DC-422E-8E15-D760-5F45D16B0C4D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reminder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AC9E0-50CF-ED6C-EA7C-DC19FE2D4F4B}"/>
              </a:ext>
            </a:extLst>
          </p:cNvPr>
          <p:cNvGrpSpPr/>
          <p:nvPr/>
        </p:nvGrpSpPr>
        <p:grpSpPr>
          <a:xfrm>
            <a:off x="6560825" y="3136586"/>
            <a:ext cx="5007630" cy="758778"/>
            <a:chOff x="447549" y="2482261"/>
            <a:chExt cx="5007630" cy="758778"/>
          </a:xfrm>
        </p:grpSpPr>
        <p:sp>
          <p:nvSpPr>
            <p:cNvPr id="18" name="Google Shape;1165;p96">
              <a:extLst>
                <a:ext uri="{FF2B5EF4-FFF2-40B4-BE49-F238E27FC236}">
                  <a16:creationId xmlns:a16="http://schemas.microsoft.com/office/drawing/2014/main" id="{0A4EAB21-B4C8-EA8D-6985-70EE21A10E56}"/>
                </a:ext>
              </a:extLst>
            </p:cNvPr>
            <p:cNvSpPr txBox="1"/>
            <p:nvPr/>
          </p:nvSpPr>
          <p:spPr>
            <a:xfrm>
              <a:off x="447549" y="2902525"/>
              <a:ext cx="500763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POST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/v1.0/</a:t>
              </a:r>
              <a:r>
                <a:rPr lang="en-US" sz="1600" b="1" i="0" u="none" strike="noStrike" cap="none" dirty="0">
                  <a:solidFill>
                    <a:schemeClr val="accent6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actors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chemeClr val="accent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MyActor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A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/timer/process</a:t>
              </a:r>
              <a:endParaRPr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D1443-4881-F713-04CD-09C22B71EDCA}"/>
                </a:ext>
              </a:extLst>
            </p:cNvPr>
            <p:cNvSpPr txBox="1"/>
            <p:nvPr/>
          </p:nvSpPr>
          <p:spPr>
            <a:xfrm>
              <a:off x="447549" y="2482261"/>
              <a:ext cx="48697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Space Grotesk" pitchFamily="2" charset="0"/>
                  <a:cs typeface="Space Grotesk" pitchFamily="2" charset="0"/>
                </a:rPr>
                <a:t>Create actor timer</a:t>
              </a:r>
              <a:endParaRPr lang="en-US" sz="1600" b="1" i="0" u="none" strike="noStrike" cap="none" dirty="0">
                <a:solidFill>
                  <a:schemeClr val="tx1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7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E01F75B-1D03-3F50-42C3-6DE2A1CD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478D559E-1D48-8A41-DF43-96269972F2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2606CECD-CE19-5A63-8C77-2FC037B1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4CE2-5F35-5740-9DC3-4D2AE8E0326B}"/>
              </a:ext>
            </a:extLst>
          </p:cNvPr>
          <p:cNvSpPr txBox="1"/>
          <p:nvPr/>
        </p:nvSpPr>
        <p:spPr>
          <a:xfrm>
            <a:off x="2643716" y="1856426"/>
            <a:ext cx="6904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Task&lt;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GetDataAsync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DetectSmokeAsync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Task </a:t>
            </a:r>
            <a:r>
              <a:rPr lang="en-US" sz="1600" b="1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ClearAlarm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598E1-7398-B880-CB60-AF8AE67C7A29}"/>
              </a:ext>
            </a:extLst>
          </p:cNvPr>
          <p:cNvSpPr txBox="1"/>
          <p:nvPr/>
        </p:nvSpPr>
        <p:spPr>
          <a:xfrm>
            <a:off x="2643716" y="4462726"/>
            <a:ext cx="704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  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Status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Location {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default!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337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>
          <a:extLst>
            <a:ext uri="{FF2B5EF4-FFF2-40B4-BE49-F238E27FC236}">
              <a16:creationId xmlns:a16="http://schemas.microsoft.com/office/drawing/2014/main" id="{34B95FCD-DB28-5223-7FDC-0585E7FF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6;p50">
            <a:extLst>
              <a:ext uri="{FF2B5EF4-FFF2-40B4-BE49-F238E27FC236}">
                <a16:creationId xmlns:a16="http://schemas.microsoft.com/office/drawing/2014/main" id="{80BF6EA3-3276-7CB5-91B0-4CB4854AE5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8615" y="13324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96">
            <a:extLst>
              <a:ext uri="{FF2B5EF4-FFF2-40B4-BE49-F238E27FC236}">
                <a16:creationId xmlns:a16="http://schemas.microsoft.com/office/drawing/2014/main" id="{D52FF527-F90B-19B8-CFBB-D310DF4EB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Authoring Actors with .NET SDK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21587-BC13-ED2A-F152-3795E0EAEE17}"/>
              </a:ext>
            </a:extLst>
          </p:cNvPr>
          <p:cNvSpPr txBox="1"/>
          <p:nvPr/>
        </p:nvSpPr>
        <p:spPr>
          <a:xfrm>
            <a:off x="981153" y="1913223"/>
            <a:ext cx="1022969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deviceActorId1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"device1"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a new instance of the data class that will be stored in the actor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deviceData1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SmartDeviceData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Location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 Floor"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Status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A30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"Ready"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the local proxy by using the same interface that the service implements.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You need to provide the type and id so the actor can be located. 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If the actor matching this id does not exist, it will be created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ActorProxy</a:t>
            </a:r>
            <a:r>
              <a:rPr lang="en-US" sz="1600" b="1" dirty="0" err="1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ISmartDevice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deviceActorId1,</a:t>
            </a:r>
          </a:p>
          <a:p>
            <a:r>
              <a:rPr lang="en-US" sz="16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SmokeDetectorActor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b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6E7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Now you can use the actor interface to call the actor's methods.</a:t>
            </a:r>
            <a:endParaRPr lang="en-US" sz="1600" b="1" dirty="0">
              <a:solidFill>
                <a:srgbClr val="1F232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setDataResponse1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proxySmartDevice1</a:t>
            </a:r>
            <a:r>
              <a:rPr lang="en-US" sz="1600" b="1" dirty="0">
                <a:solidFill>
                  <a:srgbClr val="CF2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SetDataAsync(deviceData1);</a:t>
            </a:r>
          </a:p>
        </p:txBody>
      </p:sp>
    </p:spTree>
    <p:extLst>
      <p:ext uri="{BB962C8B-B14F-4D97-AF65-F5344CB8AC3E}">
        <p14:creationId xmlns:p14="http://schemas.microsoft.com/office/powerpoint/2010/main" val="2881276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9"/>
          <p:cNvSpPr txBox="1">
            <a:spLocks noGrp="1"/>
          </p:cNvSpPr>
          <p:nvPr>
            <p:ph type="title"/>
          </p:nvPr>
        </p:nvSpPr>
        <p:spPr>
          <a:xfrm>
            <a:off x="185950" y="3600000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Actors Demo</a:t>
            </a:r>
            <a:endParaRPr/>
          </a:p>
        </p:txBody>
      </p:sp>
      <p:sp>
        <p:nvSpPr>
          <p:cNvPr id="1197" name="Google Shape;1197;p99">
            <a:hlinkClick r:id="rId3"/>
          </p:cNvPr>
          <p:cNvSpPr txBox="1"/>
          <p:nvPr/>
        </p:nvSpPr>
        <p:spPr>
          <a:xfrm>
            <a:off x="1419661" y="5995452"/>
            <a:ext cx="93526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https://docs.dapr.io/getting-started/quickstarts/actors-quickstart/</a:t>
            </a:r>
            <a:endParaRPr sz="1800" b="0" i="0" u="none" strike="noStrike" cap="non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Google Shape;1189;p98">
            <a:extLst>
              <a:ext uri="{FF2B5EF4-FFF2-40B4-BE49-F238E27FC236}">
                <a16:creationId xmlns:a16="http://schemas.microsoft.com/office/drawing/2014/main" id="{3CCBCAD2-83FB-8177-5BB5-68BF02958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98" y="14400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EBF33D-6BE3-054C-3FC1-48C44728E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032000"/>
            <a:ext cx="8064499" cy="3904058"/>
          </a:xfrm>
        </p:spPr>
        <p:txBody>
          <a:bodyPr/>
          <a:lstStyle/>
          <a:p>
            <a:r>
              <a:rPr lang="de-CH" dirty="0" err="1"/>
              <a:t>install</a:t>
            </a:r>
            <a:r>
              <a:rPr lang="de-CH" dirty="0"/>
              <a:t> Docker Desktop</a:t>
            </a:r>
          </a:p>
          <a:p>
            <a:r>
              <a:rPr lang="de-CH" dirty="0" err="1"/>
              <a:t>install</a:t>
            </a:r>
            <a:r>
              <a:rPr lang="de-CH" dirty="0"/>
              <a:t> Visual Studio 2022 / </a:t>
            </a:r>
            <a:r>
              <a:rPr lang="de-CH" dirty="0" err="1"/>
              <a:t>IntelliJ</a:t>
            </a:r>
            <a:r>
              <a:rPr lang="de-CH" dirty="0"/>
              <a:t> / Visual Studio Code + Plug Ins</a:t>
            </a:r>
          </a:p>
          <a:p>
            <a:r>
              <a:rPr lang="de-CH" dirty="0"/>
              <a:t>For Dapr Installation follow  </a:t>
            </a:r>
            <a:r>
              <a:rPr lang="de-CH" dirty="0">
                <a:hlinkClick r:id="rId2"/>
              </a:rPr>
              <a:t>https://docs.dapr.io/getting-started/install-dapr-cli/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Hint</a:t>
            </a:r>
            <a:r>
              <a:rPr lang="de-CH" dirty="0"/>
              <a:t>: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docker</a:t>
            </a:r>
            <a:r>
              <a:rPr lang="de-CH" dirty="0"/>
              <a:t> </a:t>
            </a:r>
            <a:r>
              <a:rPr lang="de-CH" dirty="0" err="1"/>
              <a:t>desktop</a:t>
            </a:r>
            <a:r>
              <a:rPr lang="de-CH" dirty="0"/>
              <a:t> </a:t>
            </a:r>
            <a:r>
              <a:rPr lang="de-CH" dirty="0" err="1"/>
              <a:t>before</a:t>
            </a:r>
            <a:endParaRPr lang="de-CH" dirty="0"/>
          </a:p>
          <a:p>
            <a:pPr lvl="1"/>
            <a:r>
              <a:rPr lang="de-CH" dirty="0" err="1"/>
              <a:t>for</a:t>
            </a:r>
            <a:r>
              <a:rPr lang="de-CH" dirty="0"/>
              <a:t> Windows:</a:t>
            </a:r>
          </a:p>
          <a:p>
            <a:pPr lvl="2"/>
            <a:r>
              <a:rPr lang="en-US" dirty="0" err="1"/>
              <a:t>powershell</a:t>
            </a:r>
            <a:r>
              <a:rPr lang="en-US" dirty="0"/>
              <a:t> -Command "</a:t>
            </a:r>
            <a:r>
              <a:rPr lang="en-US" dirty="0" err="1"/>
              <a:t>iwr</a:t>
            </a:r>
            <a:r>
              <a:rPr lang="en-US" dirty="0"/>
              <a:t> -</a:t>
            </a:r>
            <a:r>
              <a:rPr lang="en-US" dirty="0" err="1"/>
              <a:t>useb</a:t>
            </a:r>
            <a:r>
              <a:rPr lang="en-US" dirty="0"/>
              <a:t> https://raw.githubusercontent.com/dapr/cli/master/install/install.ps1 | </a:t>
            </a:r>
            <a:r>
              <a:rPr lang="en-US" dirty="0" err="1"/>
              <a:t>iex</a:t>
            </a:r>
            <a:r>
              <a:rPr lang="en-US" dirty="0"/>
              <a:t>"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–h</a:t>
            </a:r>
          </a:p>
          <a:p>
            <a:pPr lvl="2"/>
            <a:r>
              <a:rPr lang="de-CH" dirty="0" err="1"/>
              <a:t>dapr</a:t>
            </a:r>
            <a:r>
              <a:rPr lang="de-CH" dirty="0"/>
              <a:t> </a:t>
            </a:r>
            <a:r>
              <a:rPr lang="de-CH" dirty="0" err="1"/>
              <a:t>init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F42C5A-517D-A686-BD41-FC3B980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Tooling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E1A0-D45C-7C55-1CEC-AF03AFDEA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15999-C583-28B4-2258-363EBC6849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04.03.2025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5F2B-5DB9-7829-2E35-F0C973A8A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8B6E1-881D-E374-5E64-38100EB3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15" y="4925225"/>
            <a:ext cx="6201640" cy="1867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747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4A49E-E603-402E-7ECD-584D8C48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511300"/>
            <a:ext cx="8064499" cy="4424758"/>
          </a:xfrm>
        </p:spPr>
        <p:txBody>
          <a:bodyPr/>
          <a:lstStyle/>
          <a:p>
            <a:r>
              <a:rPr lang="de-CH" dirty="0"/>
              <a:t>Intro</a:t>
            </a:r>
          </a:p>
          <a:p>
            <a:r>
              <a:rPr lang="de-CH" dirty="0"/>
              <a:t>First </a:t>
            </a:r>
            <a:r>
              <a:rPr lang="de-CH" dirty="0" err="1"/>
              <a:t>demo</a:t>
            </a:r>
            <a:endParaRPr lang="de-CH" dirty="0"/>
          </a:p>
          <a:p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Installation and </a:t>
            </a:r>
            <a:r>
              <a:rPr lang="de-CH" dirty="0" err="1"/>
              <a:t>go</a:t>
            </a:r>
            <a:r>
              <a:rPr lang="de-CH" dirty="0"/>
              <a:t> </a:t>
            </a:r>
            <a:r>
              <a:rPr lang="de-CH" dirty="0" err="1"/>
              <a:t>thourg</a:t>
            </a:r>
            <a:r>
              <a:rPr lang="de-CH" dirty="0"/>
              <a:t> </a:t>
            </a:r>
            <a:r>
              <a:rPr lang="de-CH" dirty="0" err="1"/>
              <a:t>university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look</a:t>
            </a:r>
            <a:r>
              <a:rPr lang="de-CH" dirty="0"/>
              <a:t> at a funny </a:t>
            </a:r>
            <a:r>
              <a:rPr lang="de-CH" dirty="0" err="1"/>
              <a:t>example</a:t>
            </a:r>
            <a:endParaRPr lang="de-CH" dirty="0"/>
          </a:p>
          <a:p>
            <a:r>
              <a:rPr lang="de-CH" dirty="0"/>
              <a:t>possible </a:t>
            </a:r>
            <a:r>
              <a:rPr lang="de-CH" dirty="0" err="1"/>
              <a:t>challenges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solve</a:t>
            </a:r>
            <a:endParaRPr lang="de-CH" dirty="0"/>
          </a:p>
          <a:p>
            <a:r>
              <a:rPr lang="de-CH" dirty="0" err="1"/>
              <a:t>pizza</a:t>
            </a:r>
            <a:endParaRPr lang="de-CH" dirty="0"/>
          </a:p>
          <a:p>
            <a:r>
              <a:rPr lang="de-CH" dirty="0" err="1"/>
              <a:t>working</a:t>
            </a:r>
            <a:r>
              <a:rPr lang="de-CH" dirty="0"/>
              <a:t> on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challange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peer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enjoy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evening</a:t>
            </a:r>
            <a:r>
              <a:rPr lang="de-CH" dirty="0"/>
              <a:t>!</a:t>
            </a:r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22468-A354-13BC-F433-B0E0C442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921942"/>
            <a:ext cx="9432925" cy="915986"/>
          </a:xfrm>
        </p:spPr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31CD-1C8D-93EF-AE51-2833E1F1B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17BC9-2473-F792-DFA0-3FF4DBDDAC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ED3B79-0266-6347-AA90-9126A16FB6CB}" type="datetime1">
              <a:rPr lang="de-CH" smtClean="0"/>
              <a:t>04.03.2025</a:t>
            </a:fld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7306-55CE-E6BF-94D1-85671D6E9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68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Dapr community</a:t>
            </a:r>
            <a:endParaRPr dirty="0"/>
          </a:p>
        </p:txBody>
      </p:sp>
      <p:grpSp>
        <p:nvGrpSpPr>
          <p:cNvPr id="542" name="Google Shape;542;p46"/>
          <p:cNvGrpSpPr/>
          <p:nvPr/>
        </p:nvGrpSpPr>
        <p:grpSpPr>
          <a:xfrm>
            <a:off x="4745775" y="3949786"/>
            <a:ext cx="2887419" cy="2792273"/>
            <a:chOff x="4745775" y="3850726"/>
            <a:chExt cx="2887419" cy="2792273"/>
          </a:xfrm>
        </p:grpSpPr>
        <p:pic>
          <p:nvPicPr>
            <p:cNvPr id="543" name="Google Shape;543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45775" y="385072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46"/>
            <p:cNvSpPr txBox="1"/>
            <p:nvPr/>
          </p:nvSpPr>
          <p:spPr>
            <a:xfrm>
              <a:off x="4978781" y="5283250"/>
              <a:ext cx="20539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Contributors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45" name="Google Shape;545;p46"/>
            <p:cNvSpPr txBox="1"/>
            <p:nvPr/>
          </p:nvSpPr>
          <p:spPr>
            <a:xfrm>
              <a:off x="4978781" y="447248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46" name="Google Shape;546;p46"/>
            <p:cNvGrpSpPr/>
            <p:nvPr/>
          </p:nvGrpSpPr>
          <p:grpSpPr>
            <a:xfrm>
              <a:off x="6512012" y="5521817"/>
              <a:ext cx="1121182" cy="1121182"/>
              <a:chOff x="7093075" y="5503236"/>
              <a:chExt cx="1121182" cy="1121182"/>
            </a:xfrm>
          </p:grpSpPr>
          <p:pic>
            <p:nvPicPr>
              <p:cNvPr id="547" name="Google Shape;547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93075" y="5503236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78041" y="5793827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49" name="Google Shape;549;p46"/>
          <p:cNvGrpSpPr/>
          <p:nvPr/>
        </p:nvGrpSpPr>
        <p:grpSpPr>
          <a:xfrm>
            <a:off x="8156971" y="4323678"/>
            <a:ext cx="2910994" cy="2792273"/>
            <a:chOff x="7449639" y="3949786"/>
            <a:chExt cx="2910994" cy="2792273"/>
          </a:xfrm>
        </p:grpSpPr>
        <p:pic>
          <p:nvPicPr>
            <p:cNvPr id="550" name="Google Shape;550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49639" y="3949786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6"/>
            <p:cNvSpPr txBox="1"/>
            <p:nvPr/>
          </p:nvSpPr>
          <p:spPr>
            <a:xfrm>
              <a:off x="7682645" y="521580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Discord members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2" name="Google Shape;552;p46"/>
            <p:cNvSpPr txBox="1"/>
            <p:nvPr/>
          </p:nvSpPr>
          <p:spPr>
            <a:xfrm>
              <a:off x="7682645" y="457154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7k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53" name="Google Shape;553;p46"/>
            <p:cNvGrpSpPr/>
            <p:nvPr/>
          </p:nvGrpSpPr>
          <p:grpSpPr>
            <a:xfrm>
              <a:off x="9239451" y="5620877"/>
              <a:ext cx="1121182" cy="1121182"/>
              <a:chOff x="9239451" y="5441281"/>
              <a:chExt cx="1121182" cy="1121182"/>
            </a:xfrm>
          </p:grpSpPr>
          <p:pic>
            <p:nvPicPr>
              <p:cNvPr id="554" name="Google Shape;554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39451" y="5441281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" name="Google Shape;555;p4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464319" y="5738014"/>
                <a:ext cx="671446" cy="5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6" name="Google Shape;556;p46"/>
          <p:cNvGrpSpPr/>
          <p:nvPr/>
        </p:nvGrpSpPr>
        <p:grpSpPr>
          <a:xfrm>
            <a:off x="642111" y="1132830"/>
            <a:ext cx="2884950" cy="2778236"/>
            <a:chOff x="642111" y="1132830"/>
            <a:chExt cx="2884950" cy="2778236"/>
          </a:xfrm>
        </p:grpSpPr>
        <p:pic>
          <p:nvPicPr>
            <p:cNvPr id="557" name="Google Shape;557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211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46"/>
            <p:cNvSpPr txBox="1"/>
            <p:nvPr/>
          </p:nvSpPr>
          <p:spPr>
            <a:xfrm>
              <a:off x="87511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12/157</a:t>
              </a:r>
              <a:endParaRPr sz="36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59" name="Google Shape;559;p46"/>
            <p:cNvSpPr txBox="1"/>
            <p:nvPr/>
          </p:nvSpPr>
          <p:spPr>
            <a:xfrm>
              <a:off x="875117" y="2397345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Largest CNCF project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0" name="Google Shape;560;p46"/>
            <p:cNvGrpSpPr/>
            <p:nvPr/>
          </p:nvGrpSpPr>
          <p:grpSpPr>
            <a:xfrm>
              <a:off x="2405879" y="2789884"/>
              <a:ext cx="1121182" cy="1121182"/>
              <a:chOff x="2405879" y="2789884"/>
              <a:chExt cx="1121182" cy="1121182"/>
            </a:xfrm>
          </p:grpSpPr>
          <p:pic>
            <p:nvPicPr>
              <p:cNvPr id="561" name="Google Shape;561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05879" y="278988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2" name="Google Shape;562;p46" descr="Logo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 l="4284" r="6070"/>
              <a:stretch/>
            </p:blipFill>
            <p:spPr>
              <a:xfrm>
                <a:off x="2554113" y="3027053"/>
                <a:ext cx="824713" cy="655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3" name="Google Shape;563;p46"/>
          <p:cNvGrpSpPr/>
          <p:nvPr/>
        </p:nvGrpSpPr>
        <p:grpSpPr>
          <a:xfrm>
            <a:off x="6068017" y="1132830"/>
            <a:ext cx="2886089" cy="2780066"/>
            <a:chOff x="6068017" y="1132830"/>
            <a:chExt cx="2886089" cy="2780066"/>
          </a:xfrm>
        </p:grpSpPr>
        <p:pic>
          <p:nvPicPr>
            <p:cNvPr id="564" name="Google Shape;564;p4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68017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6"/>
            <p:cNvSpPr txBox="1"/>
            <p:nvPr/>
          </p:nvSpPr>
          <p:spPr>
            <a:xfrm>
              <a:off x="6301023" y="2392830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Docker Hub pulls/month</a:t>
              </a:r>
              <a:endPara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66" name="Google Shape;566;p46"/>
            <p:cNvSpPr txBox="1"/>
            <p:nvPr/>
          </p:nvSpPr>
          <p:spPr>
            <a:xfrm>
              <a:off x="6301023" y="1738489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700k+</a:t>
              </a:r>
              <a:endPara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67" name="Google Shape;567;p46"/>
            <p:cNvGrpSpPr/>
            <p:nvPr/>
          </p:nvGrpSpPr>
          <p:grpSpPr>
            <a:xfrm>
              <a:off x="7832924" y="2791714"/>
              <a:ext cx="1121182" cy="1121182"/>
              <a:chOff x="7832924" y="2791714"/>
              <a:chExt cx="1121182" cy="1121182"/>
            </a:xfrm>
          </p:grpSpPr>
          <p:pic>
            <p:nvPicPr>
              <p:cNvPr id="568" name="Google Shape;568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832924" y="2791714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46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8060019" y="3073144"/>
                <a:ext cx="711862" cy="5010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0" name="Google Shape;570;p46"/>
          <p:cNvGrpSpPr/>
          <p:nvPr/>
        </p:nvGrpSpPr>
        <p:grpSpPr>
          <a:xfrm>
            <a:off x="3355064" y="1132830"/>
            <a:ext cx="2871603" cy="2771955"/>
            <a:chOff x="3355064" y="1132830"/>
            <a:chExt cx="2871603" cy="2771955"/>
          </a:xfrm>
        </p:grpSpPr>
        <p:pic>
          <p:nvPicPr>
            <p:cNvPr id="571" name="Google Shape;571;p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55064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46"/>
            <p:cNvSpPr txBox="1"/>
            <p:nvPr/>
          </p:nvSpPr>
          <p:spPr>
            <a:xfrm>
              <a:off x="3588070" y="2389267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Community components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73" name="Google Shape;573;p46"/>
            <p:cNvSpPr txBox="1"/>
            <p:nvPr/>
          </p:nvSpPr>
          <p:spPr>
            <a:xfrm>
              <a:off x="3588070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120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74" name="Google Shape;574;p46"/>
            <p:cNvGrpSpPr/>
            <p:nvPr/>
          </p:nvGrpSpPr>
          <p:grpSpPr>
            <a:xfrm>
              <a:off x="5105485" y="2783603"/>
              <a:ext cx="1121182" cy="1121182"/>
              <a:chOff x="5105485" y="2783603"/>
              <a:chExt cx="1121182" cy="1121182"/>
            </a:xfrm>
          </p:grpSpPr>
          <p:pic>
            <p:nvPicPr>
              <p:cNvPr id="575" name="Google Shape;575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105485" y="2783603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4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90451" y="3057550"/>
                <a:ext cx="55125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7" name="Google Shape;577;p46"/>
          <p:cNvGrpSpPr/>
          <p:nvPr/>
        </p:nvGrpSpPr>
        <p:grpSpPr>
          <a:xfrm>
            <a:off x="1970270" y="3946011"/>
            <a:ext cx="2907100" cy="2796048"/>
            <a:chOff x="2018336" y="3949786"/>
            <a:chExt cx="2907100" cy="2796048"/>
          </a:xfrm>
        </p:grpSpPr>
        <p:grpSp>
          <p:nvGrpSpPr>
            <p:cNvPr id="578" name="Google Shape;578;p46"/>
            <p:cNvGrpSpPr/>
            <p:nvPr/>
          </p:nvGrpSpPr>
          <p:grpSpPr>
            <a:xfrm>
              <a:off x="2018336" y="3949786"/>
              <a:ext cx="2907100" cy="2796048"/>
              <a:chOff x="2018336" y="3850726"/>
              <a:chExt cx="2907100" cy="2796048"/>
            </a:xfrm>
          </p:grpSpPr>
          <p:pic>
            <p:nvPicPr>
              <p:cNvPr id="579" name="Google Shape;579;p46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18336" y="3850726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" name="Google Shape;580;p46"/>
              <p:cNvSpPr txBox="1"/>
              <p:nvPr/>
            </p:nvSpPr>
            <p:spPr>
              <a:xfrm>
                <a:off x="2222361" y="4472487"/>
                <a:ext cx="2053988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US" sz="3600" b="1" i="0" u="none" strike="noStrike" cap="none" dirty="0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29k</a:t>
                </a:r>
                <a:endParaRPr sz="36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581" name="Google Shape;581;p46"/>
              <p:cNvSpPr txBox="1"/>
              <p:nvPr/>
            </p:nvSpPr>
            <p:spPr>
              <a:xfrm>
                <a:off x="2222361" y="5255239"/>
                <a:ext cx="2053988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lt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GitHub stars</a:t>
                </a:r>
                <a:endParaRPr sz="18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pic>
            <p:nvPicPr>
              <p:cNvPr id="582" name="Google Shape;582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04254" y="5525592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3" name="Google Shape;583;p46"/>
            <p:cNvSpPr txBox="1"/>
            <p:nvPr/>
          </p:nvSpPr>
          <p:spPr>
            <a:xfrm>
              <a:off x="3875322" y="5768576"/>
              <a:ext cx="9589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rPr>
                <a:t>⭐</a:t>
              </a:r>
              <a:endParaRPr sz="4400" b="0" i="0" u="none" strike="noStrike" cap="none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  <a:sym typeface="Arial"/>
              </a:endParaRPr>
            </a:p>
          </p:txBody>
        </p:sp>
      </p:grpSp>
      <p:grpSp>
        <p:nvGrpSpPr>
          <p:cNvPr id="584" name="Google Shape;584;p46"/>
          <p:cNvGrpSpPr/>
          <p:nvPr/>
        </p:nvGrpSpPr>
        <p:grpSpPr>
          <a:xfrm>
            <a:off x="8780971" y="1132830"/>
            <a:ext cx="2909663" cy="2774310"/>
            <a:chOff x="8780971" y="1132830"/>
            <a:chExt cx="2909663" cy="2774310"/>
          </a:xfrm>
        </p:grpSpPr>
        <p:pic>
          <p:nvPicPr>
            <p:cNvPr id="585" name="Google Shape;585;p4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780971" y="113283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6"/>
            <p:cNvSpPr txBox="1"/>
            <p:nvPr/>
          </p:nvSpPr>
          <p:spPr>
            <a:xfrm>
              <a:off x="9013977" y="242685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Unique doc views/month</a:t>
              </a:r>
              <a:endParaRPr sz="18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87" name="Google Shape;587;p46"/>
            <p:cNvSpPr txBox="1"/>
            <p:nvPr/>
          </p:nvSpPr>
          <p:spPr>
            <a:xfrm>
              <a:off x="9013977" y="1735774"/>
              <a:ext cx="20539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300k</a:t>
              </a:r>
              <a:endParaRPr sz="36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588" name="Google Shape;588;p46"/>
            <p:cNvGrpSpPr/>
            <p:nvPr/>
          </p:nvGrpSpPr>
          <p:grpSpPr>
            <a:xfrm>
              <a:off x="10569452" y="2785958"/>
              <a:ext cx="1121182" cy="1121182"/>
              <a:chOff x="10569452" y="2785958"/>
              <a:chExt cx="1121182" cy="1121182"/>
            </a:xfrm>
          </p:grpSpPr>
          <p:pic>
            <p:nvPicPr>
              <p:cNvPr id="589" name="Google Shape;589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69452" y="2785958"/>
                <a:ext cx="1121182" cy="11211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46"/>
              <p:cNvSpPr txBox="1"/>
              <p:nvPr/>
            </p:nvSpPr>
            <p:spPr>
              <a:xfrm>
                <a:off x="10648377" y="2908199"/>
                <a:ext cx="95891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r>
                  <a:rPr lang="en-US" sz="4400" b="0" i="0" u="none" strike="noStrike" cap="none" dirty="0">
                    <a:solidFill>
                      <a:srgbClr val="000000"/>
                    </a:solidFill>
                    <a:latin typeface="Space Grotesk" pitchFamily="2" charset="0"/>
                    <a:cs typeface="Space Grotesk" pitchFamily="2" charset="0"/>
                    <a:sym typeface="Arial"/>
                  </a:rPr>
                  <a:t>📖</a:t>
                </a:r>
                <a:endParaRPr sz="4400" b="0" i="0" u="none" strike="noStrike" cap="none" dirty="0">
                  <a:solidFill>
                    <a:srgbClr val="000000"/>
                  </a:solidFill>
                  <a:latin typeface="Space Grotesk" pitchFamily="2" charset="0"/>
                  <a:cs typeface="Space Grotesk" pitchFamily="2" charset="0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AB95-9023-918D-BC64-A93438A3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Dapr anywhere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950E9-62F7-E14B-F292-C33449BDBA9B}"/>
              </a:ext>
            </a:extLst>
          </p:cNvPr>
          <p:cNvGrpSpPr/>
          <p:nvPr/>
        </p:nvGrpSpPr>
        <p:grpSpPr>
          <a:xfrm>
            <a:off x="2092611" y="2510530"/>
            <a:ext cx="7687998" cy="1451171"/>
            <a:chOff x="2036679" y="1239642"/>
            <a:chExt cx="7687998" cy="1451171"/>
          </a:xfrm>
        </p:grpSpPr>
        <p:pic>
          <p:nvPicPr>
            <p:cNvPr id="4" name="Google Shape;509;p3">
              <a:extLst>
                <a:ext uri="{FF2B5EF4-FFF2-40B4-BE49-F238E27FC236}">
                  <a16:creationId xmlns:a16="http://schemas.microsoft.com/office/drawing/2014/main" id="{74F20A8B-21BD-4C90-E87D-A68A5B18A20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424083" y="1709935"/>
              <a:ext cx="3300594" cy="510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11;p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4F11D81-20F1-F488-5AB8-538F61B627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6679" y="1239642"/>
              <a:ext cx="4387404" cy="1451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EE36C9-0966-9576-0272-7E5272CEC16C}"/>
              </a:ext>
            </a:extLst>
          </p:cNvPr>
          <p:cNvGrpSpPr/>
          <p:nvPr/>
        </p:nvGrpSpPr>
        <p:grpSpPr>
          <a:xfrm>
            <a:off x="1313633" y="3824653"/>
            <a:ext cx="9280109" cy="1117922"/>
            <a:chOff x="1473023" y="2961841"/>
            <a:chExt cx="9280109" cy="111792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ABBB8-B203-7C11-AC5F-FBBAB00FBD52}"/>
                </a:ext>
              </a:extLst>
            </p:cNvPr>
            <p:cNvGrpSpPr/>
            <p:nvPr/>
          </p:nvGrpSpPr>
          <p:grpSpPr>
            <a:xfrm>
              <a:off x="3274179" y="3143129"/>
              <a:ext cx="7478953" cy="755346"/>
              <a:chOff x="3604665" y="2467638"/>
              <a:chExt cx="7478953" cy="755346"/>
            </a:xfrm>
          </p:grpSpPr>
          <p:pic>
            <p:nvPicPr>
              <p:cNvPr id="21" name="Google Shape;507;p3">
                <a:extLst>
                  <a:ext uri="{FF2B5EF4-FFF2-40B4-BE49-F238E27FC236}">
                    <a16:creationId xmlns:a16="http://schemas.microsoft.com/office/drawing/2014/main" id="{9A96A775-176C-4E52-3649-57BE34FD1CD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25311" y="2523915"/>
                <a:ext cx="3658307" cy="646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510;p3" descr="See the source image">
                <a:extLst>
                  <a:ext uri="{FF2B5EF4-FFF2-40B4-BE49-F238E27FC236}">
                    <a16:creationId xmlns:a16="http://schemas.microsoft.com/office/drawing/2014/main" id="{75D31693-5E7C-7EA4-3781-1B0A27454B8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04665" y="2467638"/>
                <a:ext cx="3137412" cy="7553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Picture 2" descr="Professional Development">
              <a:extLst>
                <a:ext uri="{FF2B5EF4-FFF2-40B4-BE49-F238E27FC236}">
                  <a16:creationId xmlns:a16="http://schemas.microsoft.com/office/drawing/2014/main" id="{6F4FAC94-2441-EE4E-732C-64DF9941E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023" y="2961841"/>
              <a:ext cx="1117922" cy="111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BC2F6E-30EA-C3FB-3387-5DC7521C3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429" y="1943250"/>
            <a:ext cx="2266431" cy="44536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CD4823-7FE6-F03A-8109-35FCFFD55EF6}"/>
              </a:ext>
            </a:extLst>
          </p:cNvPr>
          <p:cNvGrpSpPr/>
          <p:nvPr/>
        </p:nvGrpSpPr>
        <p:grpSpPr>
          <a:xfrm>
            <a:off x="2729027" y="1865095"/>
            <a:ext cx="3470055" cy="523524"/>
            <a:chOff x="2888417" y="1332394"/>
            <a:chExt cx="3470055" cy="5235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EEBF35-2912-8AA2-4966-1BDBAA103E9D}"/>
                </a:ext>
              </a:extLst>
            </p:cNvPr>
            <p:cNvSpPr txBox="1"/>
            <p:nvPr/>
          </p:nvSpPr>
          <p:spPr>
            <a:xfrm>
              <a:off x="3499997" y="1390961"/>
              <a:ext cx="2858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Space Grotesk" pitchFamily="2" charset="0"/>
                  <a:cs typeface="Space Grotesk" pitchFamily="2" charset="0"/>
                </a:rPr>
                <a:t>Azure Container Apps</a:t>
              </a:r>
              <a:endParaRPr lang="en-NL" sz="2000" dirty="0">
                <a:latin typeface="Space Grotesk" pitchFamily="2" charset="0"/>
                <a:cs typeface="Space Grotesk" pitchFamily="2" charset="0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6B716BE-955D-BB81-8A14-E6861A39C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417" y="1332394"/>
              <a:ext cx="523524" cy="523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Google Shape;335;p39">
            <a:extLst>
              <a:ext uri="{FF2B5EF4-FFF2-40B4-BE49-F238E27FC236}">
                <a16:creationId xmlns:a16="http://schemas.microsoft.com/office/drawing/2014/main" id="{B592E135-0639-215B-B4CB-85DF37D01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20869" y="5381408"/>
            <a:ext cx="2861701" cy="64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83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Dapr APIs &amp; Cross cutting concerns</a:t>
            </a:r>
            <a:endParaRPr/>
          </a:p>
        </p:txBody>
      </p:sp>
      <p:grpSp>
        <p:nvGrpSpPr>
          <p:cNvPr id="609" name="Google Shape;609;p50"/>
          <p:cNvGrpSpPr/>
          <p:nvPr/>
        </p:nvGrpSpPr>
        <p:grpSpPr>
          <a:xfrm>
            <a:off x="3769700" y="1463444"/>
            <a:ext cx="4712702" cy="4838970"/>
            <a:chOff x="3447077" y="1430433"/>
            <a:chExt cx="4712702" cy="4838970"/>
          </a:xfrm>
        </p:grpSpPr>
        <p:pic>
          <p:nvPicPr>
            <p:cNvPr id="610" name="Google Shape;610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61264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64553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47286" y="38401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1027" y="1432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71905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79779" y="14304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47077" y="263651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75242" y="3822687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07449" y="262449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664553" y="262775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50575" y="515641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75242" y="518940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664553" y="517659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50"/>
          <p:cNvGrpSpPr/>
          <p:nvPr/>
        </p:nvGrpSpPr>
        <p:grpSpPr>
          <a:xfrm>
            <a:off x="1173667" y="2478402"/>
            <a:ext cx="1855000" cy="1890000"/>
            <a:chOff x="841522" y="2759496"/>
            <a:chExt cx="1855000" cy="1890000"/>
          </a:xfrm>
        </p:grpSpPr>
        <p:pic>
          <p:nvPicPr>
            <p:cNvPr id="624" name="Google Shape;624;p5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41522" y="2759496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50"/>
            <p:cNvSpPr txBox="1"/>
            <p:nvPr/>
          </p:nvSpPr>
          <p:spPr>
            <a:xfrm>
              <a:off x="992249" y="3297992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A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628" name="Google Shape;628;p50"/>
          <p:cNvGrpSpPr/>
          <p:nvPr/>
        </p:nvGrpSpPr>
        <p:grpSpPr>
          <a:xfrm>
            <a:off x="3023587" y="1145304"/>
            <a:ext cx="888658" cy="5435600"/>
            <a:chOff x="2836222" y="1139589"/>
            <a:chExt cx="888658" cy="5435600"/>
          </a:xfrm>
        </p:grpSpPr>
        <p:cxnSp>
          <p:nvCxnSpPr>
            <p:cNvPr id="629" name="Google Shape;629;p50"/>
            <p:cNvCxnSpPr/>
            <p:nvPr/>
          </p:nvCxnSpPr>
          <p:spPr>
            <a:xfrm>
              <a:off x="2836222" y="3840198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1" name="Google Shape;631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2" name="Google Shape;632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4" name="Google Shape;634;p50"/>
          <p:cNvGrpSpPr/>
          <p:nvPr/>
        </p:nvGrpSpPr>
        <p:grpSpPr>
          <a:xfrm rot="10800000">
            <a:off x="8290304" y="1139589"/>
            <a:ext cx="888658" cy="5435600"/>
            <a:chOff x="2836222" y="1139589"/>
            <a:chExt cx="888658" cy="5435600"/>
          </a:xfrm>
        </p:grpSpPr>
        <p:cxnSp>
          <p:nvCxnSpPr>
            <p:cNvPr id="635" name="Google Shape;635;p50"/>
            <p:cNvCxnSpPr/>
            <p:nvPr/>
          </p:nvCxnSpPr>
          <p:spPr>
            <a:xfrm>
              <a:off x="2836222" y="4727307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50"/>
            <p:cNvCxnSpPr/>
            <p:nvPr/>
          </p:nvCxnSpPr>
          <p:spPr>
            <a:xfrm>
              <a:off x="3281962" y="1139589"/>
              <a:ext cx="0" cy="2700609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7" name="Google Shape;637;p50"/>
            <p:cNvCxnSpPr/>
            <p:nvPr/>
          </p:nvCxnSpPr>
          <p:spPr>
            <a:xfrm>
              <a:off x="3272437" y="1144669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8" name="Google Shape;638;p50"/>
            <p:cNvCxnSpPr/>
            <p:nvPr/>
          </p:nvCxnSpPr>
          <p:spPr>
            <a:xfrm>
              <a:off x="3281962" y="3840198"/>
              <a:ext cx="0" cy="2734991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50"/>
            <p:cNvCxnSpPr/>
            <p:nvPr/>
          </p:nvCxnSpPr>
          <p:spPr>
            <a:xfrm>
              <a:off x="3274342" y="6569474"/>
              <a:ext cx="450538" cy="0"/>
            </a:xfrm>
            <a:prstGeom prst="straightConnector1">
              <a:avLst/>
            </a:prstGeom>
            <a:noFill/>
            <a:ln w="25400" cap="flat" cmpd="sng">
              <a:solidFill>
                <a:srgbClr val="081D9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40" name="Google Shape;640;p50"/>
          <p:cNvCxnSpPr/>
          <p:nvPr/>
        </p:nvCxnSpPr>
        <p:spPr>
          <a:xfrm rot="10800000">
            <a:off x="8740842" y="5043734"/>
            <a:ext cx="450538" cy="0"/>
          </a:xfrm>
          <a:prstGeom prst="straightConnector1">
            <a:avLst/>
          </a:prstGeom>
          <a:noFill/>
          <a:ln w="25400" cap="flat" cmpd="sng">
            <a:solidFill>
              <a:srgbClr val="081D9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831;p5">
            <a:extLst>
              <a:ext uri="{FF2B5EF4-FFF2-40B4-BE49-F238E27FC236}">
                <a16:creationId xmlns:a16="http://schemas.microsoft.com/office/drawing/2014/main" id="{7812C9E5-5118-387C-67EC-C9E23E1162F1}"/>
              </a:ext>
            </a:extLst>
          </p:cNvPr>
          <p:cNvGrpSpPr/>
          <p:nvPr/>
        </p:nvGrpSpPr>
        <p:grpSpPr>
          <a:xfrm>
            <a:off x="9167382" y="1627360"/>
            <a:ext cx="1855000" cy="1890000"/>
            <a:chOff x="1008840" y="1539000"/>
            <a:chExt cx="1855000" cy="1890000"/>
          </a:xfrm>
        </p:grpSpPr>
        <p:pic>
          <p:nvPicPr>
            <p:cNvPr id="3" name="Google Shape;1832;p5">
              <a:extLst>
                <a:ext uri="{FF2B5EF4-FFF2-40B4-BE49-F238E27FC236}">
                  <a16:creationId xmlns:a16="http://schemas.microsoft.com/office/drawing/2014/main" id="{0946E879-8020-9753-0BC0-FD9A6BC7F3DE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08840" y="1539000"/>
              <a:ext cx="1855000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833;p5">
              <a:extLst>
                <a:ext uri="{FF2B5EF4-FFF2-40B4-BE49-F238E27FC236}">
                  <a16:creationId xmlns:a16="http://schemas.microsoft.com/office/drawing/2014/main" id="{43DDAC6E-0FDF-7451-DF73-2809C3BA892E}"/>
                </a:ext>
              </a:extLst>
            </p:cNvPr>
            <p:cNvSpPr txBox="1"/>
            <p:nvPr/>
          </p:nvSpPr>
          <p:spPr>
            <a:xfrm>
              <a:off x="1556960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B</a:t>
              </a:r>
              <a:endParaRPr sz="14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5" name="Google Shape;1849;p5">
            <a:extLst>
              <a:ext uri="{FF2B5EF4-FFF2-40B4-BE49-F238E27FC236}">
                <a16:creationId xmlns:a16="http://schemas.microsoft.com/office/drawing/2014/main" id="{6C3C574B-596F-DA8B-D693-8D17AE85BB4A}"/>
              </a:ext>
            </a:extLst>
          </p:cNvPr>
          <p:cNvGrpSpPr/>
          <p:nvPr/>
        </p:nvGrpSpPr>
        <p:grpSpPr>
          <a:xfrm>
            <a:off x="9167382" y="3654312"/>
            <a:ext cx="1855001" cy="1890000"/>
            <a:chOff x="7003719" y="1539000"/>
            <a:chExt cx="1855001" cy="1890000"/>
          </a:xfrm>
        </p:grpSpPr>
        <p:pic>
          <p:nvPicPr>
            <p:cNvPr id="6" name="Google Shape;1850;p5">
              <a:extLst>
                <a:ext uri="{FF2B5EF4-FFF2-40B4-BE49-F238E27FC236}">
                  <a16:creationId xmlns:a16="http://schemas.microsoft.com/office/drawing/2014/main" id="{9CBE776D-A3E1-3D92-CD3B-AC3CB9CBEAAB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003719" y="1539000"/>
              <a:ext cx="1855001" cy="18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851;p5">
              <a:extLst>
                <a:ext uri="{FF2B5EF4-FFF2-40B4-BE49-F238E27FC236}">
                  <a16:creationId xmlns:a16="http://schemas.microsoft.com/office/drawing/2014/main" id="{BAEF9885-3E45-CEE2-9863-D14E29797BB8}"/>
                </a:ext>
              </a:extLst>
            </p:cNvPr>
            <p:cNvSpPr txBox="1"/>
            <p:nvPr/>
          </p:nvSpPr>
          <p:spPr>
            <a:xfrm>
              <a:off x="7553343" y="2090951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 C</a:t>
              </a:r>
              <a:endParaRPr sz="1400" b="1" i="0" u="none" strike="noStrike" cap="none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Sidecar pattern and the Dapr API</a:t>
            </a:r>
            <a:endParaRPr dirty="0"/>
          </a:p>
        </p:txBody>
      </p:sp>
      <p:sp>
        <p:nvSpPr>
          <p:cNvPr id="351" name="Google Shape;351;p40"/>
          <p:cNvSpPr txBox="1"/>
          <p:nvPr/>
        </p:nvSpPr>
        <p:spPr>
          <a:xfrm>
            <a:off x="1303360" y="4221913"/>
            <a:ext cx="9649727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invoke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cart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/method/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8D4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state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inventory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item50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publish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mybroker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order-messages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GET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secrets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vault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dbaccess</a:t>
            </a:r>
            <a:endParaRPr sz="1600" b="0" i="0" u="none" strike="noStrike" cap="none" dirty="0">
              <a:solidFill>
                <a:schemeClr val="accent3"/>
              </a:solidFill>
              <a:latin typeface="Space Grotesk" pitchFamily="2" charset="0"/>
              <a:cs typeface="Space Grotesk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Space Grotesk" pitchFamily="2" charset="0"/>
                <a:cs typeface="Space Grotesk" pitchFamily="2" charset="0"/>
                <a:sym typeface="Arial"/>
              </a:rPr>
              <a:t>POST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http://localhost:3500/v1.0-beta1/</a:t>
            </a:r>
            <a:r>
              <a:rPr lang="en-US" sz="1600" b="1" i="0" u="none" strike="noStrike" cap="none" dirty="0">
                <a:solidFill>
                  <a:schemeClr val="accent6"/>
                </a:solidFill>
                <a:latin typeface="Space Grotesk" pitchFamily="2" charset="0"/>
                <a:cs typeface="Space Grotesk" pitchFamily="2" charset="0"/>
                <a:sym typeface="Arial"/>
              </a:rPr>
              <a:t>workflows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Space Grotesk" pitchFamily="2" charset="0"/>
                <a:cs typeface="Space Grotesk" pitchFamily="2" charset="0"/>
                <a:sym typeface="Arial"/>
              </a:rPr>
              <a:t>dapr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</a:t>
            </a:r>
            <a:r>
              <a:rPr lang="en-US" sz="1600" b="0" i="0" u="none" strike="noStrike" cap="none" dirty="0">
                <a:solidFill>
                  <a:schemeClr val="accent3"/>
                </a:solidFill>
                <a:latin typeface="Space Grotesk" pitchFamily="2" charset="0"/>
                <a:cs typeface="Space Grotesk" pitchFamily="2" charset="0"/>
                <a:sym typeface="Arial"/>
              </a:rPr>
              <a:t>businessprocess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Space Grotesk" pitchFamily="2" charset="0"/>
                <a:cs typeface="Space Grotesk" pitchFamily="2" charset="0"/>
                <a:sym typeface="Arial"/>
              </a:rPr>
              <a:t>/start</a:t>
            </a:r>
            <a:endParaRPr sz="1600" b="0" i="0" u="none" strike="noStrike" cap="none" dirty="0">
              <a:solidFill>
                <a:schemeClr val="dk1"/>
              </a:solidFill>
              <a:latin typeface="Space Grotesk" pitchFamily="2" charset="0"/>
              <a:cs typeface="Space Grotesk" pitchFamily="2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9CB25-7DF7-8739-811F-34E61F3B7AB1}"/>
              </a:ext>
            </a:extLst>
          </p:cNvPr>
          <p:cNvGrpSpPr/>
          <p:nvPr/>
        </p:nvGrpSpPr>
        <p:grpSpPr>
          <a:xfrm>
            <a:off x="3341091" y="1600751"/>
            <a:ext cx="5509817" cy="2006132"/>
            <a:chOff x="3341091" y="1600751"/>
            <a:chExt cx="5509817" cy="2006132"/>
          </a:xfrm>
        </p:grpSpPr>
        <p:pic>
          <p:nvPicPr>
            <p:cNvPr id="344" name="Google Shape;344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2935" y="16007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0"/>
            <p:cNvSpPr txBox="1"/>
            <p:nvPr/>
          </p:nvSpPr>
          <p:spPr>
            <a:xfrm>
              <a:off x="3736877" y="2166883"/>
              <a:ext cx="11494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My App</a:t>
              </a:r>
              <a:endPara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334109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Application code</a:t>
              </a:r>
              <a:endParaRPr sz="1400" b="0" i="0" u="none" strike="noStrike" cap="none" dirty="0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7" name="Google Shape;347;p40"/>
            <p:cNvSpPr txBox="1"/>
            <p:nvPr/>
          </p:nvSpPr>
          <p:spPr>
            <a:xfrm>
              <a:off x="7034961" y="3299147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sidecar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348" name="Google Shape;348;p40"/>
            <p:cNvCxnSpPr/>
            <p:nvPr/>
          </p:nvCxnSpPr>
          <p:spPr>
            <a:xfrm>
              <a:off x="5031600" y="2320751"/>
              <a:ext cx="219325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lg" len="lg"/>
              <a:tailEnd type="triangle" w="lg" len="lg"/>
            </a:ln>
          </p:spPr>
        </p:cxnSp>
        <p:sp>
          <p:nvSpPr>
            <p:cNvPr id="349" name="Google Shape;349;p40"/>
            <p:cNvSpPr txBox="1"/>
            <p:nvPr/>
          </p:nvSpPr>
          <p:spPr>
            <a:xfrm>
              <a:off x="5220251" y="1951923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Dapr API</a:t>
              </a:r>
              <a:endParaRPr sz="1400" b="1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5220252" y="2474619"/>
              <a:ext cx="18159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121C2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HTTP/gRPC</a:t>
              </a:r>
              <a:endParaRPr sz="1400" b="0" i="0" u="none" strike="noStrike" cap="none">
                <a:solidFill>
                  <a:srgbClr val="121C2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" name="Google Shape;1876;p6">
              <a:extLst>
                <a:ext uri="{FF2B5EF4-FFF2-40B4-BE49-F238E27FC236}">
                  <a16:creationId xmlns:a16="http://schemas.microsoft.com/office/drawing/2014/main" id="{6D768178-5E20-AE8A-499B-EFB7E6662A04}"/>
                </a:ext>
              </a:extLst>
            </p:cNvPr>
            <p:cNvGrpSpPr/>
            <p:nvPr/>
          </p:nvGrpSpPr>
          <p:grpSpPr>
            <a:xfrm>
              <a:off x="3580464" y="1628567"/>
              <a:ext cx="1440000" cy="1440000"/>
              <a:chOff x="3003814" y="1521794"/>
              <a:chExt cx="1440000" cy="1440000"/>
            </a:xfrm>
          </p:grpSpPr>
          <p:pic>
            <p:nvPicPr>
              <p:cNvPr id="3" name="Google Shape;1877;p6">
                <a:extLst>
                  <a:ext uri="{FF2B5EF4-FFF2-40B4-BE49-F238E27FC236}">
                    <a16:creationId xmlns:a16="http://schemas.microsoft.com/office/drawing/2014/main" id="{7DA8D5CD-0A68-F25A-F2E1-E6B04078330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03814" y="1521794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Google Shape;1878;p6">
                <a:extLst>
                  <a:ext uri="{FF2B5EF4-FFF2-40B4-BE49-F238E27FC236}">
                    <a16:creationId xmlns:a16="http://schemas.microsoft.com/office/drawing/2014/main" id="{9891C89B-283D-E9AA-5168-BB84D6FB6EFD}"/>
                  </a:ext>
                </a:extLst>
              </p:cNvPr>
              <p:cNvSpPr txBox="1"/>
              <p:nvPr/>
            </p:nvSpPr>
            <p:spPr>
              <a:xfrm>
                <a:off x="3149091" y="2087926"/>
                <a:ext cx="1149446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App</a:t>
                </a:r>
                <a:endParaRPr sz="1400" b="1" i="0" u="none" strike="noStrike" cap="none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>
            <a:spLocks noGrp="1"/>
          </p:cNvSpPr>
          <p:nvPr>
            <p:ph type="title"/>
          </p:nvPr>
        </p:nvSpPr>
        <p:spPr>
          <a:xfrm>
            <a:off x="196754" y="215001"/>
            <a:ext cx="11820099" cy="92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Swappable component model</a:t>
            </a:r>
            <a:endParaRPr/>
          </a:p>
        </p:txBody>
      </p:sp>
      <p:grpSp>
        <p:nvGrpSpPr>
          <p:cNvPr id="426" name="Google Shape;426;p42"/>
          <p:cNvGrpSpPr/>
          <p:nvPr/>
        </p:nvGrpSpPr>
        <p:grpSpPr>
          <a:xfrm>
            <a:off x="7766189" y="239628"/>
            <a:ext cx="2865302" cy="900000"/>
            <a:chOff x="7766189" y="239628"/>
            <a:chExt cx="2865302" cy="900000"/>
          </a:xfrm>
        </p:grpSpPr>
        <p:pic>
          <p:nvPicPr>
            <p:cNvPr id="427" name="Google Shape;42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48840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66189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1491" y="239628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2"/>
          <p:cNvGrpSpPr/>
          <p:nvPr/>
        </p:nvGrpSpPr>
        <p:grpSpPr>
          <a:xfrm>
            <a:off x="1571312" y="1112293"/>
            <a:ext cx="9049376" cy="5418230"/>
            <a:chOff x="1582115" y="1111077"/>
            <a:chExt cx="9049376" cy="5418230"/>
          </a:xfrm>
        </p:grpSpPr>
        <p:grpSp>
          <p:nvGrpSpPr>
            <p:cNvPr id="431" name="Google Shape;431;p42"/>
            <p:cNvGrpSpPr/>
            <p:nvPr/>
          </p:nvGrpSpPr>
          <p:grpSpPr>
            <a:xfrm>
              <a:off x="1582115" y="1111077"/>
              <a:ext cx="9049376" cy="5418230"/>
              <a:chOff x="1036321" y="1186596"/>
              <a:chExt cx="9049376" cy="5418230"/>
            </a:xfrm>
          </p:grpSpPr>
          <p:grpSp>
            <p:nvGrpSpPr>
              <p:cNvPr id="432" name="Google Shape;432;p42"/>
              <p:cNvGrpSpPr/>
              <p:nvPr/>
            </p:nvGrpSpPr>
            <p:grpSpPr>
              <a:xfrm>
                <a:off x="1036321" y="1186596"/>
                <a:ext cx="9049376" cy="5418230"/>
                <a:chOff x="1036321" y="1186596"/>
                <a:chExt cx="9049376" cy="5418230"/>
              </a:xfrm>
            </p:grpSpPr>
            <p:sp>
              <p:nvSpPr>
                <p:cNvPr id="433" name="Google Shape;433;p42"/>
                <p:cNvSpPr/>
                <p:nvPr/>
              </p:nvSpPr>
              <p:spPr>
                <a:xfrm>
                  <a:off x="1036321" y="1460310"/>
                  <a:ext cx="9049376" cy="5144516"/>
                </a:xfrm>
                <a:prstGeom prst="roundRect">
                  <a:avLst>
                    <a:gd name="adj" fmla="val 5580"/>
                  </a:avLst>
                </a:prstGeom>
                <a:noFill/>
                <a:ln w="19050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chemeClr val="lt1"/>
                    </a:solidFill>
                    <a:latin typeface="Space Grotesk" pitchFamily="2" charset="0"/>
                    <a:cs typeface="Space Grotesk" pitchFamily="2" charset="0"/>
                    <a:sym typeface="Arial"/>
                  </a:endParaRPr>
                </a:p>
              </p:txBody>
            </p:sp>
            <p:grpSp>
              <p:nvGrpSpPr>
                <p:cNvPr id="434" name="Google Shape;434;p42"/>
                <p:cNvGrpSpPr/>
                <p:nvPr/>
              </p:nvGrpSpPr>
              <p:grpSpPr>
                <a:xfrm>
                  <a:off x="1411880" y="1186596"/>
                  <a:ext cx="1649001" cy="543600"/>
                  <a:chOff x="-1849935" y="1226420"/>
                  <a:chExt cx="1649001" cy="543600"/>
                </a:xfrm>
              </p:grpSpPr>
              <p:sp>
                <p:nvSpPr>
                  <p:cNvPr id="435" name="Google Shape;435;p42"/>
                  <p:cNvSpPr/>
                  <p:nvPr/>
                </p:nvSpPr>
                <p:spPr>
                  <a:xfrm>
                    <a:off x="-1849935" y="1226420"/>
                    <a:ext cx="1649001" cy="543600"/>
                  </a:xfrm>
                  <a:prstGeom prst="roundRect">
                    <a:avLst>
                      <a:gd name="adj" fmla="val 30559"/>
                    </a:avLst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chemeClr val="lt1"/>
                      </a:solidFill>
                      <a:latin typeface="Space Grotesk" pitchFamily="2" charset="0"/>
                      <a:cs typeface="Space Grotesk" pitchFamily="2" charset="0"/>
                      <a:sym typeface="Arial"/>
                    </a:endParaRPr>
                  </a:p>
                </p:txBody>
              </p:sp>
              <p:pic>
                <p:nvPicPr>
                  <p:cNvPr id="436" name="Google Shape;436;p4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-1711908" y="1287627"/>
                    <a:ext cx="1248885" cy="360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437" name="Google Shape;437;p4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549907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4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78574" y="1916336"/>
                <a:ext cx="1855000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4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978573" y="4358915"/>
                <a:ext cx="1855001" cy="189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4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486348" y="4541684"/>
                <a:ext cx="85725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4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200250" y="2941239"/>
                <a:ext cx="982980" cy="834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2" name="Google Shape;442;p42"/>
              <p:cNvCxnSpPr/>
              <p:nvPr/>
            </p:nvCxnSpPr>
            <p:spPr>
              <a:xfrm>
                <a:off x="3461165" y="3270249"/>
                <a:ext cx="831619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3" name="Google Shape;443;p42"/>
              <p:cNvCxnSpPr/>
              <p:nvPr/>
            </p:nvCxnSpPr>
            <p:spPr>
              <a:xfrm rot="10800000" flipH="1">
                <a:off x="5094347" y="3270249"/>
                <a:ext cx="884226" cy="109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cxnSp>
            <p:nvCxnSpPr>
              <p:cNvPr id="445" name="Google Shape;445;p42"/>
              <p:cNvCxnSpPr/>
              <p:nvPr/>
            </p:nvCxnSpPr>
            <p:spPr>
              <a:xfrm>
                <a:off x="2900610" y="3878093"/>
                <a:ext cx="0" cy="57959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pic>
            <p:nvPicPr>
              <p:cNvPr id="446" name="Google Shape;446;p4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81906" y="5553150"/>
                <a:ext cx="925830" cy="7886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7" name="Google Shape;447;p42"/>
              <p:cNvCxnSpPr/>
              <p:nvPr/>
            </p:nvCxnSpPr>
            <p:spPr>
              <a:xfrm>
                <a:off x="6979920" y="5947485"/>
                <a:ext cx="146959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pic>
          <p:nvPicPr>
            <p:cNvPr id="448" name="Google Shape;448;p4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78372" y="259572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93236" y="380257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839368" y="590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" name="Google Shape;469;p43">
            <a:extLst>
              <a:ext uri="{FF2B5EF4-FFF2-40B4-BE49-F238E27FC236}">
                <a16:creationId xmlns:a16="http://schemas.microsoft.com/office/drawing/2014/main" id="{78E7A46B-5424-6267-12AD-02AD7EFFA797}"/>
              </a:ext>
            </a:extLst>
          </p:cNvPr>
          <p:cNvCxnSpPr/>
          <p:nvPr/>
        </p:nvCxnSpPr>
        <p:spPr>
          <a:xfrm rot="16200000" flipH="1">
            <a:off x="4989892" y="4180872"/>
            <a:ext cx="2515775" cy="569674"/>
          </a:xfrm>
          <a:prstGeom prst="bentConnector3">
            <a:avLst>
              <a:gd name="adj1" fmla="val 100128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i8m 2025 Redesign Version 1.0">
  <a:themeElements>
    <a:clrScheme name="ti8m Redesign 2025-1">
      <a:dk1>
        <a:srgbClr val="000000"/>
      </a:dk1>
      <a:lt1>
        <a:srgbClr val="FFFFFF"/>
      </a:lt1>
      <a:dk2>
        <a:srgbClr val="00E6C8"/>
      </a:dk2>
      <a:lt2>
        <a:srgbClr val="0F69FF"/>
      </a:lt2>
      <a:accent1>
        <a:srgbClr val="002650"/>
      </a:accent1>
      <a:accent2>
        <a:srgbClr val="7F9AAE"/>
      </a:accent2>
      <a:accent3>
        <a:srgbClr val="935BA9"/>
      </a:accent3>
      <a:accent4>
        <a:srgbClr val="E6BF7F"/>
      </a:accent4>
      <a:accent5>
        <a:srgbClr val="D8E0E6"/>
      </a:accent5>
      <a:accent6>
        <a:srgbClr val="F08080"/>
      </a:accent6>
      <a:hlink>
        <a:srgbClr val="0F69FF"/>
      </a:hlink>
      <a:folHlink>
        <a:srgbClr val="000000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l" defTabSz="685800">
          <a:defRPr sz="1200" dirty="0" smtClean="0">
            <a:solidFill>
              <a:schemeClr val="tx1"/>
            </a:solidFill>
            <a:latin typeface="Roboto Ligh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round/>
          <a:headEnd w="sm" len="sm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Folienmaster_2025" id="{31EAD9C5-4364-4146-9591-518A6BF174EC}" vid="{6A4CEE85-B432-5A49-8A82-9609978CE6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dd1661-814a-48d3-a80d-f17d9a0305f5" xsi:nil="true"/>
    <lcf76f155ced4ddcb4097134ff3c332f xmlns="20fe971c-296d-4b34-965d-c7946f8a162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C281433611C40851101A8DBA67A0C" ma:contentTypeVersion="11" ma:contentTypeDescription="Create a new document." ma:contentTypeScope="" ma:versionID="e0d20b3843d7c1b92dcbb1f5842b2549">
  <xsd:schema xmlns:xsd="http://www.w3.org/2001/XMLSchema" xmlns:xs="http://www.w3.org/2001/XMLSchema" xmlns:p="http://schemas.microsoft.com/office/2006/metadata/properties" xmlns:ns2="20fe971c-296d-4b34-965d-c7946f8a162f" xmlns:ns3="cedd1661-814a-48d3-a80d-f17d9a0305f5" targetNamespace="http://schemas.microsoft.com/office/2006/metadata/properties" ma:root="true" ma:fieldsID="0000d2a669ebb6c359215290ac152096" ns2:_="" ns3:_="">
    <xsd:import namespace="20fe971c-296d-4b34-965d-c7946f8a162f"/>
    <xsd:import namespace="cedd1661-814a-48d3-a80d-f17d9a0305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e971c-296d-4b34-965d-c7946f8a16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1661-814a-48d3-a80d-f17d9a0305f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4c930d8-ecf0-4007-a21f-f8e65423c702}" ma:internalName="TaxCatchAll" ma:showField="CatchAllData" ma:web="cedd1661-814a-48d3-a80d-f17d9a0305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16A3E-669E-446F-863B-1AFAB2950905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edd1661-814a-48d3-a80d-f17d9a0305f5"/>
    <ds:schemaRef ds:uri="20fe971c-296d-4b34-965d-c7946f8a162f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E063C56-35D1-4264-B4D3-659881AC13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e971c-296d-4b34-965d-c7946f8a162f"/>
    <ds:schemaRef ds:uri="cedd1661-814a-48d3-a80d-f17d9a030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6F4253-6506-4FD5-B17E-A829915F29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1122</Words>
  <Application>Microsoft Office PowerPoint</Application>
  <PresentationFormat>Widescreen</PresentationFormat>
  <Paragraphs>193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Quattrocento Sans</vt:lpstr>
      <vt:lpstr>Roboto Light</vt:lpstr>
      <vt:lpstr>Roboto Medium</vt:lpstr>
      <vt:lpstr>Space Grotesk</vt:lpstr>
      <vt:lpstr>Symbol</vt:lpstr>
      <vt:lpstr>ti8m 2025 Redesign Version 1.0</vt:lpstr>
      <vt:lpstr>Hack Night Bern  dapr </vt:lpstr>
      <vt:lpstr>Resources</vt:lpstr>
      <vt:lpstr>Tooling</vt:lpstr>
      <vt:lpstr>Agenda</vt:lpstr>
      <vt:lpstr>Dapr community</vt:lpstr>
      <vt:lpstr>Use Dapr anywhere</vt:lpstr>
      <vt:lpstr>Dapr APIs &amp; Cross cutting concerns</vt:lpstr>
      <vt:lpstr>Sidecar pattern and the Dapr API</vt:lpstr>
      <vt:lpstr>Swappable component model</vt:lpstr>
      <vt:lpstr>Dapr from development to hosting</vt:lpstr>
      <vt:lpstr>Dapr components</vt:lpstr>
      <vt:lpstr>Service Invocation Demo</vt:lpstr>
      <vt:lpstr>Service Invocation</vt:lpstr>
      <vt:lpstr>Service Invocation Demo</vt:lpstr>
      <vt:lpstr>Publish / Subscribe API</vt:lpstr>
      <vt:lpstr>Publish / Subscribe</vt:lpstr>
      <vt:lpstr>Publish / Subscribe Demo</vt:lpstr>
      <vt:lpstr>Actors API</vt:lpstr>
      <vt:lpstr>Actors</vt:lpstr>
      <vt:lpstr>Virtual Actor Model</vt:lpstr>
      <vt:lpstr>Actor placement</vt:lpstr>
      <vt:lpstr>Actors API</vt:lpstr>
      <vt:lpstr>Authoring Actors with .NET SDK</vt:lpstr>
      <vt:lpstr>Authoring Actors with .NET SDK</vt:lpstr>
      <vt:lpstr>Actors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2025</dc:title>
  <dc:creator>Endler Christine</dc:creator>
  <cp:lastModifiedBy>Kräuchi Martin</cp:lastModifiedBy>
  <cp:revision>18</cp:revision>
  <cp:lastPrinted>2024-09-27T09:30:05Z</cp:lastPrinted>
  <dcterms:created xsi:type="dcterms:W3CDTF">2024-05-30T07:25:04Z</dcterms:created>
  <dcterms:modified xsi:type="dcterms:W3CDTF">2025-03-04T14:08:00Z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0x010100277C281433611C40851101A8DBA67A0C</vt:lpwstr>
  </property>
  <property fmtid="{D5CDD505-2E9C-101B-9397-08002B2CF9AE}" pid="3" name="MediaServiceImageTags">
    <vt:lpwstr/>
  </property>
  <property fmtid="{D5CDD505-2E9C-101B-9397-08002B2CF9AE}" pid="4" name="_dlc_DocIdItemGuid">
    <vt:lpwstr>39496337-7303-40da-85e9-72e466dc74fb</vt:lpwstr>
  </property>
</Properties>
</file>